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10"/>
  </p:normalViewPr>
  <p:slideViewPr>
    <p:cSldViewPr snapToGrid="0" snapToObjects="1">
      <p:cViewPr varScale="1">
        <p:scale>
          <a:sx n="101" d="100"/>
          <a:sy n="101" d="100"/>
        </p:scale>
        <p:origin x="232"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75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gamma.ap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gamma.app"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gamma.ap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gamma.app"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gamma.app"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gamma.app"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gamma.app"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342900"/>
            <a:ext cx="14630400" cy="8229600"/>
          </a:xfrm>
          <a:prstGeom prst="rect">
            <a:avLst/>
          </a:prstGeom>
          <a:solidFill>
            <a:srgbClr val="112836"/>
          </a:solidFill>
          <a:ln/>
        </p:spPr>
        <p:txBody>
          <a:bodyPr/>
          <a:lstStyle/>
          <a:p>
            <a:endParaRPr lang="en-KR"/>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59979" y="1587579"/>
            <a:ext cx="5054441" cy="5054441"/>
          </a:xfrm>
          <a:prstGeom prst="rect">
            <a:avLst/>
          </a:prstGeom>
        </p:spPr>
      </p:pic>
      <p:sp>
        <p:nvSpPr>
          <p:cNvPr id="6" name="Text 1"/>
          <p:cNvSpPr/>
          <p:nvPr/>
        </p:nvSpPr>
        <p:spPr>
          <a:xfrm>
            <a:off x="604837" y="1716762"/>
            <a:ext cx="7934325" cy="2104192"/>
          </a:xfrm>
          <a:prstGeom prst="rect">
            <a:avLst/>
          </a:prstGeom>
          <a:noFill/>
          <a:ln/>
        </p:spPr>
        <p:txBody>
          <a:bodyPr wrap="square" rtlCol="0" anchor="t"/>
          <a:lstStyle/>
          <a:p>
            <a:pPr marL="0" indent="0">
              <a:lnSpc>
                <a:spcPts val="5523"/>
              </a:lnSpc>
              <a:buNone/>
            </a:pPr>
            <a:r>
              <a:rPr lang="en-US" sz="4419" dirty="0">
                <a:solidFill>
                  <a:srgbClr val="FFFFFF"/>
                </a:solidFill>
                <a:latin typeface="Unbounded" pitchFamily="34" charset="0"/>
                <a:ea typeface="Unbounded" pitchFamily="34" charset="-122"/>
                <a:cs typeface="Unbounded" pitchFamily="34" charset="-120"/>
              </a:rPr>
              <a:t>Take-Two Interactive Software: A Gaming Industry Leader</a:t>
            </a:r>
            <a:endParaRPr lang="en-US" sz="4419" dirty="0"/>
          </a:p>
        </p:txBody>
      </p:sp>
      <p:sp>
        <p:nvSpPr>
          <p:cNvPr id="7" name="Text 2"/>
          <p:cNvSpPr/>
          <p:nvPr/>
        </p:nvSpPr>
        <p:spPr>
          <a:xfrm>
            <a:off x="604837" y="3756066"/>
            <a:ext cx="7934325" cy="1936075"/>
          </a:xfrm>
          <a:prstGeom prst="rect">
            <a:avLst/>
          </a:prstGeom>
          <a:noFill/>
          <a:ln/>
        </p:spPr>
        <p:txBody>
          <a:bodyPr wrap="square" rtlCol="0" anchor="t"/>
          <a:lstStyle/>
          <a:p>
            <a:pPr marL="0" indent="0">
              <a:lnSpc>
                <a:spcPts val="2177"/>
              </a:lnSpc>
              <a:buNone/>
            </a:pPr>
            <a:r>
              <a:rPr lang="en-US" sz="1600" dirty="0">
                <a:solidFill>
                  <a:srgbClr val="CAD6DE"/>
                </a:solidFill>
                <a:latin typeface="Cabin" pitchFamily="34" charset="0"/>
                <a:ea typeface="Cabin" pitchFamily="34" charset="-122"/>
                <a:cs typeface="Cabin" pitchFamily="34" charset="-120"/>
              </a:rPr>
              <a:t>Take-Two Interactive Software, Inc. (NASDAQ: TTWO) stands as a titan in the interactive entertainment industry. Founded in 1993 and headquartered in New York, the company has carved out a significant niche in the gaming world, known for its high-quality, engaging content across multiple platforms. With a current stock price of $151.52 and a market capitalization of $26.52 billion, Take-Two presents an intriguing opportunity for investors looking to capitalize on the burgeoning gaming market. This presentation will delve into the company's business model, financial performance, and future prospects to support our "Buy" recommendation with a target price of $181.82.</a:t>
            </a:r>
            <a:endParaRPr lang="en-US" sz="1600" dirty="0"/>
          </a:p>
        </p:txBody>
      </p:sp>
      <p:sp>
        <p:nvSpPr>
          <p:cNvPr id="8" name="Shape 3"/>
          <p:cNvSpPr/>
          <p:nvPr/>
        </p:nvSpPr>
        <p:spPr>
          <a:xfrm>
            <a:off x="604837" y="6223397"/>
            <a:ext cx="276463" cy="276463"/>
          </a:xfrm>
          <a:prstGeom prst="roundRect">
            <a:avLst>
              <a:gd name="adj" fmla="val 33071643"/>
            </a:avLst>
          </a:prstGeom>
          <a:noFill/>
          <a:ln w="7620">
            <a:solidFill>
              <a:srgbClr val="FFFFFF"/>
            </a:solidFill>
            <a:prstDash val="solid"/>
          </a:ln>
        </p:spPr>
        <p:txBody>
          <a:bodyPr/>
          <a:lstStyle/>
          <a:p>
            <a:endParaRPr lang="en-KR"/>
          </a:p>
        </p:txBody>
      </p:sp>
      <p:pic>
        <p:nvPicPr>
          <p:cNvPr id="9" name="Image 3" descr="preencoded.png"/>
          <p:cNvPicPr>
            <a:picLocks noChangeAspect="1"/>
          </p:cNvPicPr>
          <p:nvPr/>
        </p:nvPicPr>
        <p:blipFill>
          <a:blip r:embed="rId6"/>
          <a:stretch>
            <a:fillRect/>
          </a:stretch>
        </p:blipFill>
        <p:spPr>
          <a:xfrm>
            <a:off x="612458" y="6231017"/>
            <a:ext cx="261223" cy="261223"/>
          </a:xfrm>
          <a:prstGeom prst="rect">
            <a:avLst/>
          </a:prstGeom>
        </p:spPr>
      </p:pic>
      <p:sp>
        <p:nvSpPr>
          <p:cNvPr id="10" name="Text 4"/>
          <p:cNvSpPr/>
          <p:nvPr/>
        </p:nvSpPr>
        <p:spPr>
          <a:xfrm>
            <a:off x="967621" y="6210538"/>
            <a:ext cx="2165033" cy="302300"/>
          </a:xfrm>
          <a:prstGeom prst="rect">
            <a:avLst/>
          </a:prstGeom>
          <a:noFill/>
          <a:ln/>
        </p:spPr>
        <p:txBody>
          <a:bodyPr wrap="none" rtlCol="0" anchor="t"/>
          <a:lstStyle/>
          <a:p>
            <a:pPr marL="0" indent="0" algn="l">
              <a:lnSpc>
                <a:spcPts val="2381"/>
              </a:lnSpc>
              <a:buNone/>
            </a:pPr>
            <a:r>
              <a:rPr lang="en-US" sz="1701" b="1" dirty="0">
                <a:solidFill>
                  <a:srgbClr val="CAD6DE"/>
                </a:solidFill>
                <a:latin typeface="Cabin" pitchFamily="34" charset="0"/>
                <a:ea typeface="Cabin" pitchFamily="34" charset="-122"/>
                <a:cs typeface="Cabin" pitchFamily="34" charset="-120"/>
              </a:rPr>
              <a:t>by Hajoon Joseph Song</a:t>
            </a:r>
            <a:endParaRPr lang="en-US" sz="1701" dirty="0"/>
          </a:p>
        </p:txBody>
      </p:sp>
      <p:pic>
        <p:nvPicPr>
          <p:cNvPr id="11" name="Image 4"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txBody>
          <a:bodyPr/>
          <a:lstStyle/>
          <a:p>
            <a:endParaRPr lang="en-KR"/>
          </a:p>
        </p:txBody>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091238" y="843201"/>
            <a:ext cx="7934325" cy="1016318"/>
          </a:xfrm>
          <a:prstGeom prst="rect">
            <a:avLst/>
          </a:prstGeom>
          <a:noFill/>
          <a:ln/>
        </p:spPr>
        <p:txBody>
          <a:bodyPr wrap="square" rtlCol="0" anchor="t"/>
          <a:lstStyle/>
          <a:p>
            <a:pPr marL="0" indent="0">
              <a:lnSpc>
                <a:spcPts val="4002"/>
              </a:lnSpc>
              <a:buNone/>
            </a:pPr>
            <a:r>
              <a:rPr lang="en-US" sz="3202" dirty="0">
                <a:solidFill>
                  <a:srgbClr val="FFFFFF"/>
                </a:solidFill>
                <a:latin typeface="Unbounded" pitchFamily="34" charset="0"/>
                <a:ea typeface="Unbounded" pitchFamily="34" charset="-122"/>
                <a:cs typeface="Unbounded" pitchFamily="34" charset="-120"/>
              </a:rPr>
              <a:t>Investment Recommendation: Buy</a:t>
            </a:r>
            <a:endParaRPr lang="en-US" sz="3202" dirty="0"/>
          </a:p>
        </p:txBody>
      </p:sp>
      <p:sp>
        <p:nvSpPr>
          <p:cNvPr id="6" name="Shape 2"/>
          <p:cNvSpPr/>
          <p:nvPr/>
        </p:nvSpPr>
        <p:spPr>
          <a:xfrm>
            <a:off x="6091238" y="2118717"/>
            <a:ext cx="7934325" cy="1256467"/>
          </a:xfrm>
          <a:prstGeom prst="roundRect">
            <a:avLst>
              <a:gd name="adj" fmla="val 2476"/>
            </a:avLst>
          </a:prstGeom>
          <a:solidFill>
            <a:srgbClr val="304755"/>
          </a:solidFill>
          <a:ln/>
        </p:spPr>
        <p:txBody>
          <a:bodyPr/>
          <a:lstStyle/>
          <a:p>
            <a:endParaRPr lang="en-KR"/>
          </a:p>
        </p:txBody>
      </p:sp>
      <p:sp>
        <p:nvSpPr>
          <p:cNvPr id="7" name="Text 3"/>
          <p:cNvSpPr/>
          <p:nvPr/>
        </p:nvSpPr>
        <p:spPr>
          <a:xfrm>
            <a:off x="6263997" y="2291477"/>
            <a:ext cx="3191113" cy="254198"/>
          </a:xfrm>
          <a:prstGeom prst="rect">
            <a:avLst/>
          </a:prstGeom>
          <a:noFill/>
          <a:ln/>
        </p:spPr>
        <p:txBody>
          <a:bodyPr wrap="none" rtlCol="0" anchor="t"/>
          <a:lstStyle/>
          <a:p>
            <a:pPr marL="0" indent="0">
              <a:lnSpc>
                <a:spcPts val="2001"/>
              </a:lnSpc>
              <a:buNone/>
            </a:pPr>
            <a:r>
              <a:rPr lang="en-US" sz="1601" dirty="0">
                <a:solidFill>
                  <a:srgbClr val="CAD6DE"/>
                </a:solidFill>
                <a:latin typeface="Unbounded" pitchFamily="34" charset="0"/>
                <a:ea typeface="Unbounded" pitchFamily="34" charset="-122"/>
                <a:cs typeface="Unbounded" pitchFamily="34" charset="-120"/>
              </a:rPr>
              <a:t>Strong Franchise Portfolio</a:t>
            </a:r>
            <a:endParaRPr lang="en-US" sz="1601" dirty="0"/>
          </a:p>
        </p:txBody>
      </p:sp>
      <p:sp>
        <p:nvSpPr>
          <p:cNvPr id="8" name="Text 4"/>
          <p:cNvSpPr/>
          <p:nvPr/>
        </p:nvSpPr>
        <p:spPr>
          <a:xfrm>
            <a:off x="6263997" y="2649260"/>
            <a:ext cx="7588806" cy="553164"/>
          </a:xfrm>
          <a:prstGeom prst="rect">
            <a:avLst/>
          </a:prstGeom>
          <a:noFill/>
          <a:ln/>
        </p:spPr>
        <p:txBody>
          <a:bodyPr wrap="square" rtlCol="0" anchor="t"/>
          <a:lstStyle/>
          <a:p>
            <a:pPr marL="0" indent="0">
              <a:lnSpc>
                <a:spcPts val="2177"/>
              </a:lnSpc>
              <a:buNone/>
            </a:pPr>
            <a:r>
              <a:rPr lang="en-US" sz="1361" dirty="0">
                <a:solidFill>
                  <a:srgbClr val="CAD6DE"/>
                </a:solidFill>
                <a:latin typeface="Cabin" pitchFamily="34" charset="0"/>
                <a:ea typeface="Cabin" pitchFamily="34" charset="-122"/>
                <a:cs typeface="Cabin" pitchFamily="34" charset="-120"/>
              </a:rPr>
              <a:t>Take-Two's valuable IP and proven revenue generation capability provide a solid foundation for sustained growth and market leadership.</a:t>
            </a:r>
            <a:endParaRPr lang="en-US" sz="1361" dirty="0"/>
          </a:p>
        </p:txBody>
      </p:sp>
      <p:sp>
        <p:nvSpPr>
          <p:cNvPr id="9" name="Shape 5"/>
          <p:cNvSpPr/>
          <p:nvPr/>
        </p:nvSpPr>
        <p:spPr>
          <a:xfrm>
            <a:off x="6091238" y="3547943"/>
            <a:ext cx="7934325" cy="1256467"/>
          </a:xfrm>
          <a:prstGeom prst="roundRect">
            <a:avLst>
              <a:gd name="adj" fmla="val 2476"/>
            </a:avLst>
          </a:prstGeom>
          <a:solidFill>
            <a:srgbClr val="304755"/>
          </a:solidFill>
          <a:ln/>
        </p:spPr>
        <p:txBody>
          <a:bodyPr/>
          <a:lstStyle/>
          <a:p>
            <a:endParaRPr lang="en-KR"/>
          </a:p>
        </p:txBody>
      </p:sp>
      <p:sp>
        <p:nvSpPr>
          <p:cNvPr id="10" name="Text 6"/>
          <p:cNvSpPr/>
          <p:nvPr/>
        </p:nvSpPr>
        <p:spPr>
          <a:xfrm>
            <a:off x="6263997" y="3720703"/>
            <a:ext cx="2738318" cy="254198"/>
          </a:xfrm>
          <a:prstGeom prst="rect">
            <a:avLst/>
          </a:prstGeom>
          <a:noFill/>
          <a:ln/>
        </p:spPr>
        <p:txBody>
          <a:bodyPr wrap="none" rtlCol="0" anchor="t"/>
          <a:lstStyle/>
          <a:p>
            <a:pPr marL="0" indent="0">
              <a:lnSpc>
                <a:spcPts val="2001"/>
              </a:lnSpc>
              <a:buNone/>
            </a:pPr>
            <a:r>
              <a:rPr lang="en-US" sz="1601" dirty="0">
                <a:solidFill>
                  <a:srgbClr val="CAD6DE"/>
                </a:solidFill>
                <a:latin typeface="Unbounded" pitchFamily="34" charset="0"/>
                <a:ea typeface="Unbounded" pitchFamily="34" charset="-122"/>
                <a:cs typeface="Unbounded" pitchFamily="34" charset="-120"/>
              </a:rPr>
              <a:t>Financial Performance</a:t>
            </a:r>
            <a:endParaRPr lang="en-US" sz="1601" dirty="0"/>
          </a:p>
        </p:txBody>
      </p:sp>
      <p:sp>
        <p:nvSpPr>
          <p:cNvPr id="11" name="Text 7"/>
          <p:cNvSpPr/>
          <p:nvPr/>
        </p:nvSpPr>
        <p:spPr>
          <a:xfrm>
            <a:off x="6263997" y="4078486"/>
            <a:ext cx="7588806" cy="553164"/>
          </a:xfrm>
          <a:prstGeom prst="rect">
            <a:avLst/>
          </a:prstGeom>
          <a:noFill/>
          <a:ln/>
        </p:spPr>
        <p:txBody>
          <a:bodyPr wrap="square" rtlCol="0" anchor="t"/>
          <a:lstStyle/>
          <a:p>
            <a:pPr marL="0" indent="0">
              <a:lnSpc>
                <a:spcPts val="2177"/>
              </a:lnSpc>
              <a:buNone/>
            </a:pPr>
            <a:r>
              <a:rPr lang="en-US" sz="1361" dirty="0">
                <a:solidFill>
                  <a:srgbClr val="CAD6DE"/>
                </a:solidFill>
                <a:latin typeface="Cabin" pitchFamily="34" charset="0"/>
                <a:ea typeface="Cabin" pitchFamily="34" charset="-122"/>
                <a:cs typeface="Cabin" pitchFamily="34" charset="-120"/>
              </a:rPr>
              <a:t>Consistent revenue growth and strategic positioning in the expanding gaming market indicate strong future performance potential.</a:t>
            </a:r>
            <a:endParaRPr lang="en-US" sz="1361" dirty="0"/>
          </a:p>
        </p:txBody>
      </p:sp>
      <p:sp>
        <p:nvSpPr>
          <p:cNvPr id="12" name="Shape 8"/>
          <p:cNvSpPr/>
          <p:nvPr/>
        </p:nvSpPr>
        <p:spPr>
          <a:xfrm>
            <a:off x="6091238" y="4977170"/>
            <a:ext cx="7934325" cy="979884"/>
          </a:xfrm>
          <a:prstGeom prst="roundRect">
            <a:avLst>
              <a:gd name="adj" fmla="val 3175"/>
            </a:avLst>
          </a:prstGeom>
          <a:solidFill>
            <a:srgbClr val="304755"/>
          </a:solidFill>
          <a:ln/>
        </p:spPr>
        <p:txBody>
          <a:bodyPr/>
          <a:lstStyle/>
          <a:p>
            <a:endParaRPr lang="en-KR"/>
          </a:p>
        </p:txBody>
      </p:sp>
      <p:sp>
        <p:nvSpPr>
          <p:cNvPr id="13" name="Text 9"/>
          <p:cNvSpPr/>
          <p:nvPr/>
        </p:nvSpPr>
        <p:spPr>
          <a:xfrm>
            <a:off x="6263997" y="5149929"/>
            <a:ext cx="3201710" cy="254198"/>
          </a:xfrm>
          <a:prstGeom prst="rect">
            <a:avLst/>
          </a:prstGeom>
          <a:noFill/>
          <a:ln/>
        </p:spPr>
        <p:txBody>
          <a:bodyPr wrap="none" rtlCol="0" anchor="t"/>
          <a:lstStyle/>
          <a:p>
            <a:pPr marL="0" indent="0">
              <a:lnSpc>
                <a:spcPts val="2001"/>
              </a:lnSpc>
              <a:buNone/>
            </a:pPr>
            <a:r>
              <a:rPr lang="en-US" sz="1601" dirty="0">
                <a:solidFill>
                  <a:srgbClr val="CAD6DE"/>
                </a:solidFill>
                <a:latin typeface="Unbounded" pitchFamily="34" charset="0"/>
                <a:ea typeface="Unbounded" pitchFamily="34" charset="-122"/>
                <a:cs typeface="Unbounded" pitchFamily="34" charset="-120"/>
              </a:rPr>
              <a:t>Experienced Management</a:t>
            </a:r>
            <a:endParaRPr lang="en-US" sz="1601" dirty="0"/>
          </a:p>
        </p:txBody>
      </p:sp>
      <p:sp>
        <p:nvSpPr>
          <p:cNvPr id="14" name="Text 10"/>
          <p:cNvSpPr/>
          <p:nvPr/>
        </p:nvSpPr>
        <p:spPr>
          <a:xfrm>
            <a:off x="6263997" y="5507712"/>
            <a:ext cx="7588806" cy="276582"/>
          </a:xfrm>
          <a:prstGeom prst="rect">
            <a:avLst/>
          </a:prstGeom>
          <a:noFill/>
          <a:ln/>
        </p:spPr>
        <p:txBody>
          <a:bodyPr wrap="none" rtlCol="0" anchor="t"/>
          <a:lstStyle/>
          <a:p>
            <a:pPr marL="0" indent="0">
              <a:lnSpc>
                <a:spcPts val="2177"/>
              </a:lnSpc>
              <a:buNone/>
            </a:pPr>
            <a:r>
              <a:rPr lang="en-US" sz="1361" dirty="0">
                <a:solidFill>
                  <a:srgbClr val="CAD6DE"/>
                </a:solidFill>
                <a:latin typeface="Cabin" pitchFamily="34" charset="0"/>
                <a:ea typeface="Cabin" pitchFamily="34" charset="-122"/>
                <a:cs typeface="Cabin" pitchFamily="34" charset="-120"/>
              </a:rPr>
              <a:t>The company's leadership team has a track record of success and navigating industry changes effectively.</a:t>
            </a:r>
            <a:endParaRPr lang="en-US" sz="1361" dirty="0"/>
          </a:p>
        </p:txBody>
      </p:sp>
      <p:sp>
        <p:nvSpPr>
          <p:cNvPr id="15" name="Shape 11"/>
          <p:cNvSpPr/>
          <p:nvPr/>
        </p:nvSpPr>
        <p:spPr>
          <a:xfrm>
            <a:off x="6091238" y="6129814"/>
            <a:ext cx="7934325" cy="1256467"/>
          </a:xfrm>
          <a:prstGeom prst="roundRect">
            <a:avLst>
              <a:gd name="adj" fmla="val 2476"/>
            </a:avLst>
          </a:prstGeom>
          <a:solidFill>
            <a:srgbClr val="304755"/>
          </a:solidFill>
          <a:ln/>
        </p:spPr>
        <p:txBody>
          <a:bodyPr/>
          <a:lstStyle/>
          <a:p>
            <a:endParaRPr lang="en-KR"/>
          </a:p>
        </p:txBody>
      </p:sp>
      <p:sp>
        <p:nvSpPr>
          <p:cNvPr id="16" name="Text 12"/>
          <p:cNvSpPr/>
          <p:nvPr/>
        </p:nvSpPr>
        <p:spPr>
          <a:xfrm>
            <a:off x="6263997" y="6302573"/>
            <a:ext cx="2137529" cy="254198"/>
          </a:xfrm>
          <a:prstGeom prst="rect">
            <a:avLst/>
          </a:prstGeom>
          <a:noFill/>
          <a:ln/>
        </p:spPr>
        <p:txBody>
          <a:bodyPr wrap="none" rtlCol="0" anchor="t"/>
          <a:lstStyle/>
          <a:p>
            <a:pPr marL="0" indent="0">
              <a:lnSpc>
                <a:spcPts val="2001"/>
              </a:lnSpc>
              <a:buNone/>
            </a:pPr>
            <a:r>
              <a:rPr lang="en-US" sz="1601" dirty="0">
                <a:solidFill>
                  <a:srgbClr val="CAD6DE"/>
                </a:solidFill>
                <a:latin typeface="Unbounded" pitchFamily="34" charset="0"/>
                <a:ea typeface="Unbounded" pitchFamily="34" charset="-122"/>
                <a:cs typeface="Unbounded" pitchFamily="34" charset="-120"/>
              </a:rPr>
              <a:t>Attractive Upside</a:t>
            </a:r>
            <a:endParaRPr lang="en-US" sz="1601" dirty="0"/>
          </a:p>
        </p:txBody>
      </p:sp>
      <p:sp>
        <p:nvSpPr>
          <p:cNvPr id="17" name="Text 13"/>
          <p:cNvSpPr/>
          <p:nvPr/>
        </p:nvSpPr>
        <p:spPr>
          <a:xfrm>
            <a:off x="6263997" y="6660356"/>
            <a:ext cx="7588806" cy="553164"/>
          </a:xfrm>
          <a:prstGeom prst="rect">
            <a:avLst/>
          </a:prstGeom>
          <a:noFill/>
          <a:ln/>
        </p:spPr>
        <p:txBody>
          <a:bodyPr wrap="square" rtlCol="0" anchor="t"/>
          <a:lstStyle/>
          <a:p>
            <a:pPr marL="0" indent="0">
              <a:lnSpc>
                <a:spcPts val="2177"/>
              </a:lnSpc>
              <a:buNone/>
            </a:pPr>
            <a:r>
              <a:rPr lang="en-US" sz="1361" dirty="0">
                <a:solidFill>
                  <a:srgbClr val="CAD6DE"/>
                </a:solidFill>
                <a:latin typeface="Cabin" pitchFamily="34" charset="0"/>
                <a:ea typeface="Cabin" pitchFamily="34" charset="-122"/>
                <a:cs typeface="Cabin" pitchFamily="34" charset="-120"/>
              </a:rPr>
              <a:t>With a target price of $181.82, representing a 20% upside from the current price, Take-Two offers an appealing opportunity for investors in the interactive entertainment industry.</a:t>
            </a:r>
            <a:endParaRPr lang="en-US" sz="1361" dirty="0"/>
          </a:p>
        </p:txBody>
      </p:sp>
      <p:pic>
        <p:nvPicPr>
          <p:cNvPr id="18"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6727" y="91440"/>
            <a:ext cx="14630400" cy="8229600"/>
          </a:xfrm>
          <a:prstGeom prst="rect">
            <a:avLst/>
          </a:prstGeom>
          <a:solidFill>
            <a:srgbClr val="112836"/>
          </a:solidFill>
          <a:ln/>
        </p:spPr>
        <p:txBody>
          <a:bodyPr/>
          <a:lstStyle/>
          <a:p>
            <a:endParaRPr lang="en-KR"/>
          </a:p>
        </p:txBody>
      </p:sp>
      <p:sp>
        <p:nvSpPr>
          <p:cNvPr id="4" name="Text 1"/>
          <p:cNvSpPr/>
          <p:nvPr/>
        </p:nvSpPr>
        <p:spPr>
          <a:xfrm>
            <a:off x="968693" y="1099899"/>
            <a:ext cx="12692896" cy="1452086"/>
          </a:xfrm>
          <a:prstGeom prst="rect">
            <a:avLst/>
          </a:prstGeom>
          <a:noFill/>
          <a:ln/>
        </p:spPr>
        <p:txBody>
          <a:bodyPr wrap="square" rtlCol="0" anchor="t"/>
          <a:lstStyle/>
          <a:p>
            <a:pPr marL="0" indent="0">
              <a:lnSpc>
                <a:spcPts val="5718"/>
              </a:lnSpc>
              <a:buNone/>
            </a:pPr>
            <a:r>
              <a:rPr lang="en-US" sz="4574" dirty="0">
                <a:solidFill>
                  <a:srgbClr val="FFFFFF"/>
                </a:solidFill>
                <a:latin typeface="Unbounded" pitchFamily="34" charset="0"/>
                <a:ea typeface="Unbounded" pitchFamily="34" charset="-122"/>
                <a:cs typeface="Unbounded" pitchFamily="34" charset="-120"/>
              </a:rPr>
              <a:t>Take-Two's Business Model and Key Labels</a:t>
            </a:r>
            <a:endParaRPr lang="en-US" sz="4574" dirty="0"/>
          </a:p>
        </p:txBody>
      </p:sp>
      <p:sp>
        <p:nvSpPr>
          <p:cNvPr id="5" name="Text 2"/>
          <p:cNvSpPr/>
          <p:nvPr/>
        </p:nvSpPr>
        <p:spPr>
          <a:xfrm>
            <a:off x="968693" y="3169087"/>
            <a:ext cx="2904530" cy="363141"/>
          </a:xfrm>
          <a:prstGeom prst="rect">
            <a:avLst/>
          </a:prstGeom>
          <a:noFill/>
          <a:ln/>
        </p:spPr>
        <p:txBody>
          <a:bodyPr wrap="none" rtlCol="0" anchor="t"/>
          <a:lstStyle/>
          <a:p>
            <a:pPr marL="0" indent="0">
              <a:lnSpc>
                <a:spcPts val="2859"/>
              </a:lnSpc>
              <a:buNone/>
            </a:pPr>
            <a:r>
              <a:rPr lang="en-US" sz="2287" dirty="0">
                <a:solidFill>
                  <a:srgbClr val="FFFFFF"/>
                </a:solidFill>
                <a:latin typeface="Unbounded" pitchFamily="34" charset="0"/>
                <a:ea typeface="Unbounded" pitchFamily="34" charset="-122"/>
                <a:cs typeface="Unbounded" pitchFamily="34" charset="-120"/>
              </a:rPr>
              <a:t>Rockstar Games</a:t>
            </a:r>
            <a:endParaRPr lang="en-US" sz="2287" dirty="0"/>
          </a:p>
        </p:txBody>
      </p:sp>
      <p:sp>
        <p:nvSpPr>
          <p:cNvPr id="6" name="Text 3"/>
          <p:cNvSpPr/>
          <p:nvPr/>
        </p:nvSpPr>
        <p:spPr>
          <a:xfrm>
            <a:off x="968693" y="3779044"/>
            <a:ext cx="3828931" cy="2765346"/>
          </a:xfrm>
          <a:prstGeom prst="rect">
            <a:avLst/>
          </a:prstGeom>
          <a:noFill/>
          <a:ln/>
        </p:spPr>
        <p:txBody>
          <a:bodyPr wrap="square" rtlCol="0" anchor="t"/>
          <a:lstStyle/>
          <a:p>
            <a:pPr marL="0" indent="0">
              <a:lnSpc>
                <a:spcPts val="3110"/>
              </a:lnSpc>
              <a:buNone/>
            </a:pPr>
            <a:r>
              <a:rPr lang="en-US" sz="1944" dirty="0">
                <a:solidFill>
                  <a:srgbClr val="CAD6DE"/>
                </a:solidFill>
                <a:latin typeface="Cabin" pitchFamily="34" charset="0"/>
                <a:ea typeface="Cabin" pitchFamily="34" charset="-122"/>
                <a:cs typeface="Cabin" pitchFamily="34" charset="-120"/>
              </a:rPr>
              <a:t>Home to blockbuster franchises like Grand Theft Auto and Red Dead Redemption, Rockstar Games is known for its open-world, narrative-driven experiences that push the boundaries of interactive entertainment.</a:t>
            </a:r>
            <a:endParaRPr lang="en-US" sz="1944" dirty="0"/>
          </a:p>
        </p:txBody>
      </p:sp>
      <p:sp>
        <p:nvSpPr>
          <p:cNvPr id="7" name="Text 4"/>
          <p:cNvSpPr/>
          <p:nvPr/>
        </p:nvSpPr>
        <p:spPr>
          <a:xfrm>
            <a:off x="5407462" y="3169087"/>
            <a:ext cx="2904530" cy="363141"/>
          </a:xfrm>
          <a:prstGeom prst="rect">
            <a:avLst/>
          </a:prstGeom>
          <a:noFill/>
          <a:ln/>
        </p:spPr>
        <p:txBody>
          <a:bodyPr wrap="none" rtlCol="0" anchor="t"/>
          <a:lstStyle/>
          <a:p>
            <a:pPr marL="0" indent="0">
              <a:lnSpc>
                <a:spcPts val="2859"/>
              </a:lnSpc>
              <a:buNone/>
            </a:pPr>
            <a:r>
              <a:rPr lang="en-US" sz="2287" dirty="0">
                <a:solidFill>
                  <a:srgbClr val="FFFFFF"/>
                </a:solidFill>
                <a:latin typeface="Unbounded" pitchFamily="34" charset="0"/>
                <a:ea typeface="Unbounded" pitchFamily="34" charset="-122"/>
                <a:cs typeface="Unbounded" pitchFamily="34" charset="-120"/>
              </a:rPr>
              <a:t>2K</a:t>
            </a:r>
            <a:endParaRPr lang="en-US" sz="2287" dirty="0"/>
          </a:p>
        </p:txBody>
      </p:sp>
      <p:sp>
        <p:nvSpPr>
          <p:cNvPr id="8" name="Text 5"/>
          <p:cNvSpPr/>
          <p:nvPr/>
        </p:nvSpPr>
        <p:spPr>
          <a:xfrm>
            <a:off x="5407462" y="3779044"/>
            <a:ext cx="3828931" cy="2370296"/>
          </a:xfrm>
          <a:prstGeom prst="rect">
            <a:avLst/>
          </a:prstGeom>
          <a:noFill/>
          <a:ln/>
        </p:spPr>
        <p:txBody>
          <a:bodyPr wrap="square" rtlCol="0" anchor="t"/>
          <a:lstStyle/>
          <a:p>
            <a:pPr marL="0" indent="0">
              <a:lnSpc>
                <a:spcPts val="3110"/>
              </a:lnSpc>
              <a:buNone/>
            </a:pPr>
            <a:r>
              <a:rPr lang="en-US" sz="1944" dirty="0">
                <a:solidFill>
                  <a:srgbClr val="CAD6DE"/>
                </a:solidFill>
                <a:latin typeface="Cabin" pitchFamily="34" charset="0"/>
                <a:ea typeface="Cabin" pitchFamily="34" charset="-122"/>
                <a:cs typeface="Cabin" pitchFamily="34" charset="-120"/>
              </a:rPr>
              <a:t>2K publishes popular sports titles such as NBA 2K and WWE 2K, as well as strategy games like Sid Meier's Civilization. This label caters to sports enthusiasts and strategy gamers alike.</a:t>
            </a:r>
            <a:endParaRPr lang="en-US" sz="1944" dirty="0"/>
          </a:p>
        </p:txBody>
      </p:sp>
      <p:sp>
        <p:nvSpPr>
          <p:cNvPr id="9" name="Text 6"/>
          <p:cNvSpPr/>
          <p:nvPr/>
        </p:nvSpPr>
        <p:spPr>
          <a:xfrm>
            <a:off x="9846231" y="3169087"/>
            <a:ext cx="3828931" cy="726281"/>
          </a:xfrm>
          <a:prstGeom prst="rect">
            <a:avLst/>
          </a:prstGeom>
          <a:noFill/>
          <a:ln/>
        </p:spPr>
        <p:txBody>
          <a:bodyPr wrap="square" rtlCol="0" anchor="t"/>
          <a:lstStyle/>
          <a:p>
            <a:pPr marL="0" indent="0">
              <a:lnSpc>
                <a:spcPts val="2859"/>
              </a:lnSpc>
              <a:buNone/>
            </a:pPr>
            <a:r>
              <a:rPr lang="en-US" sz="2287" dirty="0">
                <a:solidFill>
                  <a:srgbClr val="FFFFFF"/>
                </a:solidFill>
                <a:latin typeface="Unbounded" pitchFamily="34" charset="0"/>
                <a:ea typeface="Unbounded" pitchFamily="34" charset="-122"/>
                <a:cs typeface="Unbounded" pitchFamily="34" charset="-120"/>
              </a:rPr>
              <a:t>Private Division &amp; Social Point</a:t>
            </a:r>
            <a:endParaRPr lang="en-US" sz="2287" dirty="0"/>
          </a:p>
        </p:txBody>
      </p:sp>
      <p:sp>
        <p:nvSpPr>
          <p:cNvPr id="10" name="Text 7"/>
          <p:cNvSpPr/>
          <p:nvPr/>
        </p:nvSpPr>
        <p:spPr>
          <a:xfrm>
            <a:off x="9846231" y="4142184"/>
            <a:ext cx="3828931" cy="2765346"/>
          </a:xfrm>
          <a:prstGeom prst="rect">
            <a:avLst/>
          </a:prstGeom>
          <a:noFill/>
          <a:ln/>
        </p:spPr>
        <p:txBody>
          <a:bodyPr wrap="square" rtlCol="0" anchor="t"/>
          <a:lstStyle/>
          <a:p>
            <a:pPr marL="0" indent="0">
              <a:lnSpc>
                <a:spcPts val="3110"/>
              </a:lnSpc>
              <a:buNone/>
            </a:pPr>
            <a:r>
              <a:rPr lang="en-US" sz="1944" dirty="0">
                <a:solidFill>
                  <a:srgbClr val="CAD6DE"/>
                </a:solidFill>
                <a:latin typeface="Cabin" pitchFamily="34" charset="0"/>
                <a:ea typeface="Cabin" pitchFamily="34" charset="-122"/>
                <a:cs typeface="Cabin" pitchFamily="34" charset="-120"/>
              </a:rPr>
              <a:t>Private Division focuses on partnerships with independent developers, while Social Point specializes in free-to-play mobile games, broadening Take-Two's reach across different gaming segments and platforms.</a:t>
            </a:r>
            <a:endParaRPr lang="en-US" sz="1944" dirty="0"/>
          </a:p>
        </p:txBody>
      </p:sp>
      <p:pic>
        <p:nvPicPr>
          <p:cNvPr id="11"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txBody>
          <a:bodyPr/>
          <a:lstStyle/>
          <a:p>
            <a:endParaRPr lang="en-KR"/>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59979" y="2609017"/>
            <a:ext cx="5054322" cy="3011567"/>
          </a:xfrm>
          <a:prstGeom prst="rect">
            <a:avLst/>
          </a:prstGeom>
        </p:spPr>
      </p:pic>
      <p:sp>
        <p:nvSpPr>
          <p:cNvPr id="6" name="Text 1"/>
          <p:cNvSpPr/>
          <p:nvPr/>
        </p:nvSpPr>
        <p:spPr>
          <a:xfrm>
            <a:off x="604837" y="959048"/>
            <a:ext cx="6087189" cy="508159"/>
          </a:xfrm>
          <a:prstGeom prst="rect">
            <a:avLst/>
          </a:prstGeom>
          <a:noFill/>
          <a:ln/>
        </p:spPr>
        <p:txBody>
          <a:bodyPr wrap="none" rtlCol="0" anchor="t"/>
          <a:lstStyle/>
          <a:p>
            <a:pPr marL="0" indent="0">
              <a:lnSpc>
                <a:spcPts val="4002"/>
              </a:lnSpc>
              <a:buNone/>
            </a:pPr>
            <a:r>
              <a:rPr lang="en-US" sz="3202" dirty="0">
                <a:solidFill>
                  <a:srgbClr val="FFFFFF"/>
                </a:solidFill>
                <a:latin typeface="Unbounded" pitchFamily="34" charset="0"/>
                <a:ea typeface="Unbounded" pitchFamily="34" charset="-122"/>
                <a:cs typeface="Unbounded" pitchFamily="34" charset="-120"/>
              </a:rPr>
              <a:t>Diverse Product Portfolio</a:t>
            </a:r>
            <a:endParaRPr lang="en-US" sz="3202" dirty="0"/>
          </a:p>
        </p:txBody>
      </p:sp>
      <p:sp>
        <p:nvSpPr>
          <p:cNvPr id="7" name="Shape 2"/>
          <p:cNvSpPr/>
          <p:nvPr/>
        </p:nvSpPr>
        <p:spPr>
          <a:xfrm>
            <a:off x="604837" y="1726406"/>
            <a:ext cx="7934325" cy="1256467"/>
          </a:xfrm>
          <a:prstGeom prst="roundRect">
            <a:avLst>
              <a:gd name="adj" fmla="val 2476"/>
            </a:avLst>
          </a:prstGeom>
          <a:solidFill>
            <a:srgbClr val="304755"/>
          </a:solidFill>
          <a:ln/>
        </p:spPr>
        <p:txBody>
          <a:bodyPr/>
          <a:lstStyle/>
          <a:p>
            <a:endParaRPr lang="en-KR"/>
          </a:p>
        </p:txBody>
      </p:sp>
      <p:sp>
        <p:nvSpPr>
          <p:cNvPr id="8" name="Text 3"/>
          <p:cNvSpPr/>
          <p:nvPr/>
        </p:nvSpPr>
        <p:spPr>
          <a:xfrm>
            <a:off x="777597" y="1899166"/>
            <a:ext cx="2138363" cy="254198"/>
          </a:xfrm>
          <a:prstGeom prst="rect">
            <a:avLst/>
          </a:prstGeom>
          <a:noFill/>
          <a:ln/>
        </p:spPr>
        <p:txBody>
          <a:bodyPr wrap="none" rtlCol="0" anchor="t"/>
          <a:lstStyle/>
          <a:p>
            <a:pPr marL="0" indent="0">
              <a:lnSpc>
                <a:spcPts val="2001"/>
              </a:lnSpc>
              <a:buNone/>
            </a:pPr>
            <a:r>
              <a:rPr lang="en-US" sz="1601" dirty="0">
                <a:solidFill>
                  <a:srgbClr val="CAD6DE"/>
                </a:solidFill>
                <a:latin typeface="Unbounded" pitchFamily="34" charset="0"/>
                <a:ea typeface="Unbounded" pitchFamily="34" charset="-122"/>
                <a:cs typeface="Unbounded" pitchFamily="34" charset="-120"/>
              </a:rPr>
              <a:t>Action/Adventure</a:t>
            </a:r>
            <a:endParaRPr lang="en-US" sz="1601" dirty="0"/>
          </a:p>
        </p:txBody>
      </p:sp>
      <p:sp>
        <p:nvSpPr>
          <p:cNvPr id="9" name="Text 4"/>
          <p:cNvSpPr/>
          <p:nvPr/>
        </p:nvSpPr>
        <p:spPr>
          <a:xfrm>
            <a:off x="777597" y="2256949"/>
            <a:ext cx="7588806" cy="553164"/>
          </a:xfrm>
          <a:prstGeom prst="rect">
            <a:avLst/>
          </a:prstGeom>
          <a:noFill/>
          <a:ln/>
        </p:spPr>
        <p:txBody>
          <a:bodyPr wrap="square" rtlCol="0" anchor="t"/>
          <a:lstStyle/>
          <a:p>
            <a:pPr marL="0" indent="0">
              <a:lnSpc>
                <a:spcPts val="2177"/>
              </a:lnSpc>
              <a:buNone/>
            </a:pPr>
            <a:r>
              <a:rPr lang="en-US" sz="1361" dirty="0">
                <a:solidFill>
                  <a:srgbClr val="CAD6DE"/>
                </a:solidFill>
                <a:latin typeface="Cabin" pitchFamily="34" charset="0"/>
                <a:ea typeface="Cabin" pitchFamily="34" charset="-122"/>
                <a:cs typeface="Cabin" pitchFamily="34" charset="-120"/>
              </a:rPr>
              <a:t>Grand Theft Auto, Red Dead Redemption, LA Noire, and Max Payne offer immersive, story-driven experiences that have garnered critical acclaim and commercial success.</a:t>
            </a:r>
            <a:endParaRPr lang="en-US" sz="1361" dirty="0"/>
          </a:p>
        </p:txBody>
      </p:sp>
      <p:sp>
        <p:nvSpPr>
          <p:cNvPr id="10" name="Shape 5"/>
          <p:cNvSpPr/>
          <p:nvPr/>
        </p:nvSpPr>
        <p:spPr>
          <a:xfrm>
            <a:off x="604837" y="3155632"/>
            <a:ext cx="7934325" cy="1256467"/>
          </a:xfrm>
          <a:prstGeom prst="roundRect">
            <a:avLst>
              <a:gd name="adj" fmla="val 2476"/>
            </a:avLst>
          </a:prstGeom>
          <a:solidFill>
            <a:srgbClr val="304755"/>
          </a:solidFill>
          <a:ln/>
        </p:spPr>
        <p:txBody>
          <a:bodyPr/>
          <a:lstStyle/>
          <a:p>
            <a:endParaRPr lang="en-KR"/>
          </a:p>
        </p:txBody>
      </p:sp>
      <p:sp>
        <p:nvSpPr>
          <p:cNvPr id="11" name="Text 6"/>
          <p:cNvSpPr/>
          <p:nvPr/>
        </p:nvSpPr>
        <p:spPr>
          <a:xfrm>
            <a:off x="777597" y="3328392"/>
            <a:ext cx="2033111" cy="254198"/>
          </a:xfrm>
          <a:prstGeom prst="rect">
            <a:avLst/>
          </a:prstGeom>
          <a:noFill/>
          <a:ln/>
        </p:spPr>
        <p:txBody>
          <a:bodyPr wrap="none" rtlCol="0" anchor="t"/>
          <a:lstStyle/>
          <a:p>
            <a:pPr marL="0" indent="0">
              <a:lnSpc>
                <a:spcPts val="2001"/>
              </a:lnSpc>
              <a:buNone/>
            </a:pPr>
            <a:r>
              <a:rPr lang="en-US" sz="1601" dirty="0">
                <a:solidFill>
                  <a:srgbClr val="CAD6DE"/>
                </a:solidFill>
                <a:latin typeface="Unbounded" pitchFamily="34" charset="0"/>
                <a:ea typeface="Unbounded" pitchFamily="34" charset="-122"/>
                <a:cs typeface="Unbounded" pitchFamily="34" charset="-120"/>
              </a:rPr>
              <a:t>Sports</a:t>
            </a:r>
            <a:endParaRPr lang="en-US" sz="1601" dirty="0"/>
          </a:p>
        </p:txBody>
      </p:sp>
      <p:sp>
        <p:nvSpPr>
          <p:cNvPr id="12" name="Text 7"/>
          <p:cNvSpPr/>
          <p:nvPr/>
        </p:nvSpPr>
        <p:spPr>
          <a:xfrm>
            <a:off x="777597" y="3686175"/>
            <a:ext cx="7588806" cy="553164"/>
          </a:xfrm>
          <a:prstGeom prst="rect">
            <a:avLst/>
          </a:prstGeom>
          <a:noFill/>
          <a:ln/>
        </p:spPr>
        <p:txBody>
          <a:bodyPr wrap="square" rtlCol="0" anchor="t"/>
          <a:lstStyle/>
          <a:p>
            <a:pPr marL="0" indent="0">
              <a:lnSpc>
                <a:spcPts val="2177"/>
              </a:lnSpc>
              <a:buNone/>
            </a:pPr>
            <a:r>
              <a:rPr lang="en-US" sz="1361" dirty="0">
                <a:solidFill>
                  <a:srgbClr val="CAD6DE"/>
                </a:solidFill>
                <a:latin typeface="Cabin" pitchFamily="34" charset="0"/>
                <a:ea typeface="Cabin" pitchFamily="34" charset="-122"/>
                <a:cs typeface="Cabin" pitchFamily="34" charset="-120"/>
              </a:rPr>
              <a:t>NBA 2K, WWE 2K, and PGA TOUR 2K provide realistic sports simulations, catering to fans of basketball, wrestling, and golf respectively.</a:t>
            </a:r>
            <a:endParaRPr lang="en-US" sz="1361" dirty="0"/>
          </a:p>
        </p:txBody>
      </p:sp>
      <p:sp>
        <p:nvSpPr>
          <p:cNvPr id="13" name="Shape 8"/>
          <p:cNvSpPr/>
          <p:nvPr/>
        </p:nvSpPr>
        <p:spPr>
          <a:xfrm>
            <a:off x="604837" y="4584859"/>
            <a:ext cx="7934325" cy="1256467"/>
          </a:xfrm>
          <a:prstGeom prst="roundRect">
            <a:avLst>
              <a:gd name="adj" fmla="val 2476"/>
            </a:avLst>
          </a:prstGeom>
          <a:solidFill>
            <a:srgbClr val="304755"/>
          </a:solidFill>
          <a:ln/>
        </p:spPr>
        <p:txBody>
          <a:bodyPr/>
          <a:lstStyle/>
          <a:p>
            <a:endParaRPr lang="en-KR"/>
          </a:p>
        </p:txBody>
      </p:sp>
      <p:sp>
        <p:nvSpPr>
          <p:cNvPr id="14" name="Text 9"/>
          <p:cNvSpPr/>
          <p:nvPr/>
        </p:nvSpPr>
        <p:spPr>
          <a:xfrm>
            <a:off x="777597" y="4757618"/>
            <a:ext cx="2033111" cy="254198"/>
          </a:xfrm>
          <a:prstGeom prst="rect">
            <a:avLst/>
          </a:prstGeom>
          <a:noFill/>
          <a:ln/>
        </p:spPr>
        <p:txBody>
          <a:bodyPr wrap="none" rtlCol="0" anchor="t"/>
          <a:lstStyle/>
          <a:p>
            <a:pPr marL="0" indent="0">
              <a:lnSpc>
                <a:spcPts val="2001"/>
              </a:lnSpc>
              <a:buNone/>
            </a:pPr>
            <a:r>
              <a:rPr lang="en-US" sz="1601" dirty="0">
                <a:solidFill>
                  <a:srgbClr val="CAD6DE"/>
                </a:solidFill>
                <a:latin typeface="Unbounded" pitchFamily="34" charset="0"/>
                <a:ea typeface="Unbounded" pitchFamily="34" charset="-122"/>
                <a:cs typeface="Unbounded" pitchFamily="34" charset="-120"/>
              </a:rPr>
              <a:t>Strategy &amp; RPG</a:t>
            </a:r>
            <a:endParaRPr lang="en-US" sz="1601" dirty="0"/>
          </a:p>
        </p:txBody>
      </p:sp>
      <p:sp>
        <p:nvSpPr>
          <p:cNvPr id="15" name="Text 10"/>
          <p:cNvSpPr/>
          <p:nvPr/>
        </p:nvSpPr>
        <p:spPr>
          <a:xfrm>
            <a:off x="777597" y="5115401"/>
            <a:ext cx="7588806" cy="553164"/>
          </a:xfrm>
          <a:prstGeom prst="rect">
            <a:avLst/>
          </a:prstGeom>
          <a:noFill/>
          <a:ln/>
        </p:spPr>
        <p:txBody>
          <a:bodyPr wrap="square" rtlCol="0" anchor="t"/>
          <a:lstStyle/>
          <a:p>
            <a:pPr marL="0" indent="0">
              <a:lnSpc>
                <a:spcPts val="2177"/>
              </a:lnSpc>
              <a:buNone/>
            </a:pPr>
            <a:r>
              <a:rPr lang="en-US" sz="1361" dirty="0">
                <a:solidFill>
                  <a:srgbClr val="CAD6DE"/>
                </a:solidFill>
                <a:latin typeface="Cabin" pitchFamily="34" charset="0"/>
                <a:ea typeface="Cabin" pitchFamily="34" charset="-122"/>
                <a:cs typeface="Cabin" pitchFamily="34" charset="-120"/>
              </a:rPr>
              <a:t>Sid Meier's Civilization, XCOM, and Tiny Tina's Wonderlands offer deep, engaging gameplay for strategy and role-playing game enthusiasts.</a:t>
            </a:r>
            <a:endParaRPr lang="en-US" sz="1361" dirty="0"/>
          </a:p>
        </p:txBody>
      </p:sp>
      <p:sp>
        <p:nvSpPr>
          <p:cNvPr id="16" name="Shape 11"/>
          <p:cNvSpPr/>
          <p:nvPr/>
        </p:nvSpPr>
        <p:spPr>
          <a:xfrm>
            <a:off x="604837" y="6014085"/>
            <a:ext cx="7934325" cy="1256467"/>
          </a:xfrm>
          <a:prstGeom prst="roundRect">
            <a:avLst>
              <a:gd name="adj" fmla="val 2476"/>
            </a:avLst>
          </a:prstGeom>
          <a:solidFill>
            <a:srgbClr val="304755"/>
          </a:solidFill>
          <a:ln/>
        </p:spPr>
        <p:txBody>
          <a:bodyPr/>
          <a:lstStyle/>
          <a:p>
            <a:endParaRPr lang="en-KR"/>
          </a:p>
        </p:txBody>
      </p:sp>
      <p:sp>
        <p:nvSpPr>
          <p:cNvPr id="17" name="Text 12"/>
          <p:cNvSpPr/>
          <p:nvPr/>
        </p:nvSpPr>
        <p:spPr>
          <a:xfrm>
            <a:off x="777597" y="6186845"/>
            <a:ext cx="2033111" cy="254198"/>
          </a:xfrm>
          <a:prstGeom prst="rect">
            <a:avLst/>
          </a:prstGeom>
          <a:noFill/>
          <a:ln/>
        </p:spPr>
        <p:txBody>
          <a:bodyPr wrap="none" rtlCol="0" anchor="t"/>
          <a:lstStyle/>
          <a:p>
            <a:pPr marL="0" indent="0">
              <a:lnSpc>
                <a:spcPts val="2001"/>
              </a:lnSpc>
              <a:buNone/>
            </a:pPr>
            <a:r>
              <a:rPr lang="en-US" sz="1601" dirty="0">
                <a:solidFill>
                  <a:srgbClr val="CAD6DE"/>
                </a:solidFill>
                <a:latin typeface="Unbounded" pitchFamily="34" charset="0"/>
                <a:ea typeface="Unbounded" pitchFamily="34" charset="-122"/>
                <a:cs typeface="Unbounded" pitchFamily="34" charset="-120"/>
              </a:rPr>
              <a:t>Mobile Gaming</a:t>
            </a:r>
            <a:endParaRPr lang="en-US" sz="1601" dirty="0"/>
          </a:p>
        </p:txBody>
      </p:sp>
      <p:sp>
        <p:nvSpPr>
          <p:cNvPr id="18" name="Text 13"/>
          <p:cNvSpPr/>
          <p:nvPr/>
        </p:nvSpPr>
        <p:spPr>
          <a:xfrm>
            <a:off x="777597" y="6544628"/>
            <a:ext cx="7588806" cy="553164"/>
          </a:xfrm>
          <a:prstGeom prst="rect">
            <a:avLst/>
          </a:prstGeom>
          <a:noFill/>
          <a:ln/>
        </p:spPr>
        <p:txBody>
          <a:bodyPr wrap="square" rtlCol="0" anchor="t"/>
          <a:lstStyle/>
          <a:p>
            <a:pPr marL="0" indent="0">
              <a:lnSpc>
                <a:spcPts val="2177"/>
              </a:lnSpc>
              <a:buNone/>
            </a:pPr>
            <a:r>
              <a:rPr lang="en-US" sz="1361" dirty="0">
                <a:solidFill>
                  <a:srgbClr val="CAD6DE"/>
                </a:solidFill>
                <a:latin typeface="Cabin" pitchFamily="34" charset="0"/>
                <a:ea typeface="Cabin" pitchFamily="34" charset="-122"/>
                <a:cs typeface="Cabin" pitchFamily="34" charset="-120"/>
              </a:rPr>
              <a:t>CSR Racing, Dragon City, Empires &amp; Puzzles, Words With Friends, and Zynga Poker represent Take-Two's strong presence in the mobile gaming market.</a:t>
            </a:r>
            <a:endParaRPr lang="en-US" sz="1361" dirty="0"/>
          </a:p>
        </p:txBody>
      </p:sp>
      <p:pic>
        <p:nvPicPr>
          <p:cNvPr id="19"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txBody>
          <a:bodyPr/>
          <a:lstStyle/>
          <a:p>
            <a:endParaRPr lang="en-KR"/>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604837" y="704969"/>
            <a:ext cx="7934325" cy="1016318"/>
          </a:xfrm>
          <a:prstGeom prst="rect">
            <a:avLst/>
          </a:prstGeom>
          <a:noFill/>
          <a:ln/>
        </p:spPr>
        <p:txBody>
          <a:bodyPr wrap="square" rtlCol="0" anchor="t"/>
          <a:lstStyle/>
          <a:p>
            <a:pPr marL="0" indent="0">
              <a:lnSpc>
                <a:spcPts val="4002"/>
              </a:lnSpc>
              <a:buNone/>
            </a:pPr>
            <a:r>
              <a:rPr lang="en-US" sz="3202" dirty="0">
                <a:solidFill>
                  <a:srgbClr val="FFFFFF"/>
                </a:solidFill>
                <a:latin typeface="Unbounded" pitchFamily="34" charset="0"/>
                <a:ea typeface="Unbounded" pitchFamily="34" charset="-122"/>
                <a:cs typeface="Unbounded" pitchFamily="34" charset="-120"/>
              </a:rPr>
              <a:t>Key Leadership and Global Presence</a:t>
            </a:r>
            <a:endParaRPr lang="en-US" sz="3202" dirty="0"/>
          </a:p>
        </p:txBody>
      </p:sp>
      <p:sp>
        <p:nvSpPr>
          <p:cNvPr id="6" name="Shape 2"/>
          <p:cNvSpPr/>
          <p:nvPr/>
        </p:nvSpPr>
        <p:spPr>
          <a:xfrm>
            <a:off x="669667" y="2174796"/>
            <a:ext cx="388739" cy="388739"/>
          </a:xfrm>
          <a:prstGeom prst="roundRect">
            <a:avLst>
              <a:gd name="adj" fmla="val 8002"/>
            </a:avLst>
          </a:prstGeom>
          <a:solidFill>
            <a:srgbClr val="304755"/>
          </a:solidFill>
          <a:ln/>
        </p:spPr>
        <p:txBody>
          <a:bodyPr/>
          <a:lstStyle/>
          <a:p>
            <a:endParaRPr lang="en-KR"/>
          </a:p>
        </p:txBody>
      </p:sp>
      <p:sp>
        <p:nvSpPr>
          <p:cNvPr id="7" name="Text 3"/>
          <p:cNvSpPr/>
          <p:nvPr/>
        </p:nvSpPr>
        <p:spPr>
          <a:xfrm>
            <a:off x="806589" y="2247186"/>
            <a:ext cx="114895" cy="243959"/>
          </a:xfrm>
          <a:prstGeom prst="rect">
            <a:avLst/>
          </a:prstGeom>
          <a:noFill/>
          <a:ln/>
        </p:spPr>
        <p:txBody>
          <a:bodyPr wrap="none" rtlCol="0" anchor="t"/>
          <a:lstStyle/>
          <a:p>
            <a:pPr marL="0" indent="0" algn="ctr">
              <a:lnSpc>
                <a:spcPts val="1921"/>
              </a:lnSpc>
              <a:buNone/>
            </a:pPr>
            <a:r>
              <a:rPr lang="en-US" sz="1921" dirty="0">
                <a:solidFill>
                  <a:srgbClr val="CAD6DE"/>
                </a:solidFill>
                <a:latin typeface="Unbounded" pitchFamily="34" charset="0"/>
                <a:ea typeface="Unbounded" pitchFamily="34" charset="-122"/>
                <a:cs typeface="Unbounded" pitchFamily="34" charset="-120"/>
              </a:rPr>
              <a:t>1</a:t>
            </a:r>
            <a:endParaRPr lang="en-US" sz="1921" dirty="0"/>
          </a:p>
        </p:txBody>
      </p:sp>
      <p:sp>
        <p:nvSpPr>
          <p:cNvPr id="8" name="Text 4"/>
          <p:cNvSpPr/>
          <p:nvPr/>
        </p:nvSpPr>
        <p:spPr>
          <a:xfrm>
            <a:off x="1814513" y="2153245"/>
            <a:ext cx="4346972" cy="254198"/>
          </a:xfrm>
          <a:prstGeom prst="rect">
            <a:avLst/>
          </a:prstGeom>
          <a:noFill/>
          <a:ln/>
        </p:spPr>
        <p:txBody>
          <a:bodyPr wrap="none" rtlCol="0" anchor="t"/>
          <a:lstStyle/>
          <a:p>
            <a:pPr marL="0" indent="0" algn="l">
              <a:lnSpc>
                <a:spcPts val="2001"/>
              </a:lnSpc>
              <a:buNone/>
            </a:pPr>
            <a:r>
              <a:rPr lang="en-US" sz="1601" dirty="0">
                <a:solidFill>
                  <a:srgbClr val="CAD6DE"/>
                </a:solidFill>
                <a:latin typeface="Unbounded" pitchFamily="34" charset="0"/>
                <a:ea typeface="Unbounded" pitchFamily="34" charset="-122"/>
                <a:cs typeface="Unbounded" pitchFamily="34" charset="-120"/>
              </a:rPr>
              <a:t>Strauss Zelnick - Chairman and CEO</a:t>
            </a:r>
            <a:endParaRPr lang="en-US" sz="1601" dirty="0"/>
          </a:p>
        </p:txBody>
      </p:sp>
      <p:sp>
        <p:nvSpPr>
          <p:cNvPr id="9" name="Text 5"/>
          <p:cNvSpPr/>
          <p:nvPr/>
        </p:nvSpPr>
        <p:spPr>
          <a:xfrm>
            <a:off x="1814513" y="2511028"/>
            <a:ext cx="6724650" cy="553164"/>
          </a:xfrm>
          <a:prstGeom prst="rect">
            <a:avLst/>
          </a:prstGeom>
          <a:noFill/>
          <a:ln/>
        </p:spPr>
        <p:txBody>
          <a:bodyPr wrap="square" rtlCol="0" anchor="t"/>
          <a:lstStyle/>
          <a:p>
            <a:pPr marL="0" indent="0" algn="l">
              <a:lnSpc>
                <a:spcPts val="2177"/>
              </a:lnSpc>
              <a:buNone/>
            </a:pPr>
            <a:r>
              <a:rPr lang="en-US" sz="1361" dirty="0">
                <a:solidFill>
                  <a:srgbClr val="CAD6DE"/>
                </a:solidFill>
                <a:latin typeface="Cabin" pitchFamily="34" charset="0"/>
                <a:ea typeface="Cabin" pitchFamily="34" charset="-122"/>
                <a:cs typeface="Cabin" pitchFamily="34" charset="-120"/>
              </a:rPr>
              <a:t>At the helm since 2007, Zelnick has been instrumental in Take-Two's turnaround and growth, steering the company towards its current market-leading position.</a:t>
            </a:r>
            <a:endParaRPr lang="en-US" sz="1361" dirty="0"/>
          </a:p>
        </p:txBody>
      </p:sp>
      <p:sp>
        <p:nvSpPr>
          <p:cNvPr id="10" name="Shape 6"/>
          <p:cNvSpPr/>
          <p:nvPr/>
        </p:nvSpPr>
        <p:spPr>
          <a:xfrm>
            <a:off x="669667" y="3604022"/>
            <a:ext cx="388739" cy="388739"/>
          </a:xfrm>
          <a:prstGeom prst="roundRect">
            <a:avLst>
              <a:gd name="adj" fmla="val 8002"/>
            </a:avLst>
          </a:prstGeom>
          <a:solidFill>
            <a:srgbClr val="304755"/>
          </a:solidFill>
          <a:ln/>
        </p:spPr>
        <p:txBody>
          <a:bodyPr/>
          <a:lstStyle/>
          <a:p>
            <a:endParaRPr lang="en-KR"/>
          </a:p>
        </p:txBody>
      </p:sp>
      <p:sp>
        <p:nvSpPr>
          <p:cNvPr id="11" name="Text 7"/>
          <p:cNvSpPr/>
          <p:nvPr/>
        </p:nvSpPr>
        <p:spPr>
          <a:xfrm>
            <a:off x="767775" y="3676412"/>
            <a:ext cx="192405" cy="243959"/>
          </a:xfrm>
          <a:prstGeom prst="rect">
            <a:avLst/>
          </a:prstGeom>
          <a:noFill/>
          <a:ln/>
        </p:spPr>
        <p:txBody>
          <a:bodyPr wrap="none" rtlCol="0" anchor="t"/>
          <a:lstStyle/>
          <a:p>
            <a:pPr marL="0" indent="0" algn="ctr">
              <a:lnSpc>
                <a:spcPts val="1921"/>
              </a:lnSpc>
              <a:buNone/>
            </a:pPr>
            <a:r>
              <a:rPr lang="en-US" sz="1921" dirty="0">
                <a:solidFill>
                  <a:srgbClr val="CAD6DE"/>
                </a:solidFill>
                <a:latin typeface="Unbounded" pitchFamily="34" charset="0"/>
                <a:ea typeface="Unbounded" pitchFamily="34" charset="-122"/>
                <a:cs typeface="Unbounded" pitchFamily="34" charset="-120"/>
              </a:rPr>
              <a:t>2</a:t>
            </a:r>
            <a:endParaRPr lang="en-US" sz="1921" dirty="0"/>
          </a:p>
        </p:txBody>
      </p:sp>
      <p:sp>
        <p:nvSpPr>
          <p:cNvPr id="12" name="Text 8"/>
          <p:cNvSpPr/>
          <p:nvPr/>
        </p:nvSpPr>
        <p:spPr>
          <a:xfrm>
            <a:off x="1814513" y="3582472"/>
            <a:ext cx="2726769" cy="254198"/>
          </a:xfrm>
          <a:prstGeom prst="rect">
            <a:avLst/>
          </a:prstGeom>
          <a:noFill/>
          <a:ln/>
        </p:spPr>
        <p:txBody>
          <a:bodyPr wrap="none" rtlCol="0" anchor="t"/>
          <a:lstStyle/>
          <a:p>
            <a:pPr marL="0" indent="0" algn="l">
              <a:lnSpc>
                <a:spcPts val="2001"/>
              </a:lnSpc>
              <a:buNone/>
            </a:pPr>
            <a:r>
              <a:rPr lang="en-US" sz="1601" dirty="0">
                <a:solidFill>
                  <a:srgbClr val="CAD6DE"/>
                </a:solidFill>
                <a:latin typeface="Unbounded" pitchFamily="34" charset="0"/>
                <a:ea typeface="Unbounded" pitchFamily="34" charset="-122"/>
                <a:cs typeface="Unbounded" pitchFamily="34" charset="-120"/>
              </a:rPr>
              <a:t>Karl Slatoff - President</a:t>
            </a:r>
            <a:endParaRPr lang="en-US" sz="1601" dirty="0"/>
          </a:p>
        </p:txBody>
      </p:sp>
      <p:sp>
        <p:nvSpPr>
          <p:cNvPr id="13" name="Text 9"/>
          <p:cNvSpPr/>
          <p:nvPr/>
        </p:nvSpPr>
        <p:spPr>
          <a:xfrm>
            <a:off x="1814513" y="3940254"/>
            <a:ext cx="6724650" cy="553164"/>
          </a:xfrm>
          <a:prstGeom prst="rect">
            <a:avLst/>
          </a:prstGeom>
          <a:noFill/>
          <a:ln/>
        </p:spPr>
        <p:txBody>
          <a:bodyPr wrap="square" rtlCol="0" anchor="t"/>
          <a:lstStyle/>
          <a:p>
            <a:pPr marL="0" indent="0" algn="l">
              <a:lnSpc>
                <a:spcPts val="2177"/>
              </a:lnSpc>
              <a:buNone/>
            </a:pPr>
            <a:r>
              <a:rPr lang="en-US" sz="1361" dirty="0">
                <a:solidFill>
                  <a:srgbClr val="CAD6DE"/>
                </a:solidFill>
                <a:latin typeface="Cabin" pitchFamily="34" charset="0"/>
                <a:ea typeface="Cabin" pitchFamily="34" charset="-122"/>
                <a:cs typeface="Cabin" pitchFamily="34" charset="-120"/>
              </a:rPr>
              <a:t>Overseeing day-to-day operations, Slatoff plays a crucial role in executing Take-Two's strategic initiatives and maintaining operational excellence.</a:t>
            </a:r>
            <a:endParaRPr lang="en-US" sz="1361" dirty="0"/>
          </a:p>
        </p:txBody>
      </p:sp>
      <p:sp>
        <p:nvSpPr>
          <p:cNvPr id="14" name="Shape 10"/>
          <p:cNvSpPr/>
          <p:nvPr/>
        </p:nvSpPr>
        <p:spPr>
          <a:xfrm>
            <a:off x="669667" y="5033248"/>
            <a:ext cx="388739" cy="388739"/>
          </a:xfrm>
          <a:prstGeom prst="roundRect">
            <a:avLst>
              <a:gd name="adj" fmla="val 8002"/>
            </a:avLst>
          </a:prstGeom>
          <a:solidFill>
            <a:srgbClr val="304755"/>
          </a:solidFill>
          <a:ln/>
        </p:spPr>
        <p:txBody>
          <a:bodyPr/>
          <a:lstStyle/>
          <a:p>
            <a:endParaRPr lang="en-KR"/>
          </a:p>
        </p:txBody>
      </p:sp>
      <p:sp>
        <p:nvSpPr>
          <p:cNvPr id="15" name="Text 11"/>
          <p:cNvSpPr/>
          <p:nvPr/>
        </p:nvSpPr>
        <p:spPr>
          <a:xfrm>
            <a:off x="765989" y="5105638"/>
            <a:ext cx="196096" cy="243959"/>
          </a:xfrm>
          <a:prstGeom prst="rect">
            <a:avLst/>
          </a:prstGeom>
          <a:noFill/>
          <a:ln/>
        </p:spPr>
        <p:txBody>
          <a:bodyPr wrap="none" rtlCol="0" anchor="t"/>
          <a:lstStyle/>
          <a:p>
            <a:pPr marL="0" indent="0" algn="ctr">
              <a:lnSpc>
                <a:spcPts val="1921"/>
              </a:lnSpc>
              <a:buNone/>
            </a:pPr>
            <a:r>
              <a:rPr lang="en-US" sz="1921" dirty="0">
                <a:solidFill>
                  <a:srgbClr val="CAD6DE"/>
                </a:solidFill>
                <a:latin typeface="Unbounded" pitchFamily="34" charset="0"/>
                <a:ea typeface="Unbounded" pitchFamily="34" charset="-122"/>
                <a:cs typeface="Unbounded" pitchFamily="34" charset="-120"/>
              </a:rPr>
              <a:t>3</a:t>
            </a:r>
            <a:endParaRPr lang="en-US" sz="1921" dirty="0"/>
          </a:p>
        </p:txBody>
      </p:sp>
      <p:sp>
        <p:nvSpPr>
          <p:cNvPr id="16" name="Text 12"/>
          <p:cNvSpPr/>
          <p:nvPr/>
        </p:nvSpPr>
        <p:spPr>
          <a:xfrm>
            <a:off x="1814513" y="5011698"/>
            <a:ext cx="4788337" cy="254198"/>
          </a:xfrm>
          <a:prstGeom prst="rect">
            <a:avLst/>
          </a:prstGeom>
          <a:noFill/>
          <a:ln/>
        </p:spPr>
        <p:txBody>
          <a:bodyPr wrap="none" rtlCol="0" anchor="t"/>
          <a:lstStyle/>
          <a:p>
            <a:pPr marL="0" indent="0" algn="l">
              <a:lnSpc>
                <a:spcPts val="2001"/>
              </a:lnSpc>
              <a:buNone/>
            </a:pPr>
            <a:r>
              <a:rPr lang="en-US" sz="1601" dirty="0">
                <a:solidFill>
                  <a:srgbClr val="CAD6DE"/>
                </a:solidFill>
                <a:latin typeface="Unbounded" pitchFamily="34" charset="0"/>
                <a:ea typeface="Unbounded" pitchFamily="34" charset="-122"/>
                <a:cs typeface="Unbounded" pitchFamily="34" charset="-120"/>
              </a:rPr>
              <a:t>Lainie Goldstein - Chief Financial Officer</a:t>
            </a:r>
            <a:endParaRPr lang="en-US" sz="1601" dirty="0"/>
          </a:p>
        </p:txBody>
      </p:sp>
      <p:sp>
        <p:nvSpPr>
          <p:cNvPr id="17" name="Text 13"/>
          <p:cNvSpPr/>
          <p:nvPr/>
        </p:nvSpPr>
        <p:spPr>
          <a:xfrm>
            <a:off x="1814513" y="5369481"/>
            <a:ext cx="6724650" cy="553164"/>
          </a:xfrm>
          <a:prstGeom prst="rect">
            <a:avLst/>
          </a:prstGeom>
          <a:noFill/>
          <a:ln/>
        </p:spPr>
        <p:txBody>
          <a:bodyPr wrap="square" rtlCol="0" anchor="t"/>
          <a:lstStyle/>
          <a:p>
            <a:pPr marL="0" indent="0" algn="l">
              <a:lnSpc>
                <a:spcPts val="2177"/>
              </a:lnSpc>
              <a:buNone/>
            </a:pPr>
            <a:r>
              <a:rPr lang="en-US" sz="1361" dirty="0">
                <a:solidFill>
                  <a:srgbClr val="CAD6DE"/>
                </a:solidFill>
                <a:latin typeface="Cabin" pitchFamily="34" charset="0"/>
                <a:ea typeface="Cabin" pitchFamily="34" charset="-122"/>
                <a:cs typeface="Cabin" pitchFamily="34" charset="-120"/>
              </a:rPr>
              <a:t>Managing financial strategies, Goldstein ensures Take-Two's fiscal health and supports the company's growth objectives through sound financial planning.</a:t>
            </a:r>
            <a:endParaRPr lang="en-US" sz="1361" dirty="0"/>
          </a:p>
        </p:txBody>
      </p:sp>
      <p:sp>
        <p:nvSpPr>
          <p:cNvPr id="18" name="Shape 14"/>
          <p:cNvSpPr/>
          <p:nvPr/>
        </p:nvSpPr>
        <p:spPr>
          <a:xfrm>
            <a:off x="669667" y="6462474"/>
            <a:ext cx="388739" cy="388739"/>
          </a:xfrm>
          <a:prstGeom prst="roundRect">
            <a:avLst>
              <a:gd name="adj" fmla="val 8002"/>
            </a:avLst>
          </a:prstGeom>
          <a:solidFill>
            <a:srgbClr val="304755"/>
          </a:solidFill>
          <a:ln/>
        </p:spPr>
        <p:txBody>
          <a:bodyPr/>
          <a:lstStyle/>
          <a:p>
            <a:endParaRPr lang="en-KR"/>
          </a:p>
        </p:txBody>
      </p:sp>
      <p:sp>
        <p:nvSpPr>
          <p:cNvPr id="19" name="Text 15"/>
          <p:cNvSpPr/>
          <p:nvPr/>
        </p:nvSpPr>
        <p:spPr>
          <a:xfrm>
            <a:off x="766108" y="6534864"/>
            <a:ext cx="195858" cy="243959"/>
          </a:xfrm>
          <a:prstGeom prst="rect">
            <a:avLst/>
          </a:prstGeom>
          <a:noFill/>
          <a:ln/>
        </p:spPr>
        <p:txBody>
          <a:bodyPr wrap="none" rtlCol="0" anchor="t"/>
          <a:lstStyle/>
          <a:p>
            <a:pPr marL="0" indent="0" algn="ctr">
              <a:lnSpc>
                <a:spcPts val="1921"/>
              </a:lnSpc>
              <a:buNone/>
            </a:pPr>
            <a:r>
              <a:rPr lang="en-US" sz="1921" dirty="0">
                <a:solidFill>
                  <a:srgbClr val="CAD6DE"/>
                </a:solidFill>
                <a:latin typeface="Unbounded" pitchFamily="34" charset="0"/>
                <a:ea typeface="Unbounded" pitchFamily="34" charset="-122"/>
                <a:cs typeface="Unbounded" pitchFamily="34" charset="-120"/>
              </a:rPr>
              <a:t>4</a:t>
            </a:r>
            <a:endParaRPr lang="en-US" sz="1921" dirty="0"/>
          </a:p>
        </p:txBody>
      </p:sp>
      <p:sp>
        <p:nvSpPr>
          <p:cNvPr id="20" name="Text 16"/>
          <p:cNvSpPr/>
          <p:nvPr/>
        </p:nvSpPr>
        <p:spPr>
          <a:xfrm>
            <a:off x="1814513" y="6440924"/>
            <a:ext cx="2033111" cy="254198"/>
          </a:xfrm>
          <a:prstGeom prst="rect">
            <a:avLst/>
          </a:prstGeom>
          <a:noFill/>
          <a:ln/>
        </p:spPr>
        <p:txBody>
          <a:bodyPr wrap="none" rtlCol="0" anchor="t"/>
          <a:lstStyle/>
          <a:p>
            <a:pPr marL="0" indent="0" algn="l">
              <a:lnSpc>
                <a:spcPts val="2001"/>
              </a:lnSpc>
              <a:buNone/>
            </a:pPr>
            <a:r>
              <a:rPr lang="en-US" sz="1601" dirty="0">
                <a:solidFill>
                  <a:srgbClr val="CAD6DE"/>
                </a:solidFill>
                <a:latin typeface="Unbounded" pitchFamily="34" charset="0"/>
                <a:ea typeface="Unbounded" pitchFamily="34" charset="-122"/>
                <a:cs typeface="Unbounded" pitchFamily="34" charset="-120"/>
              </a:rPr>
              <a:t>Global Reach</a:t>
            </a:r>
            <a:endParaRPr lang="en-US" sz="1601" dirty="0"/>
          </a:p>
        </p:txBody>
      </p:sp>
      <p:sp>
        <p:nvSpPr>
          <p:cNvPr id="21" name="Text 17"/>
          <p:cNvSpPr/>
          <p:nvPr/>
        </p:nvSpPr>
        <p:spPr>
          <a:xfrm>
            <a:off x="1814513" y="6798707"/>
            <a:ext cx="6724650" cy="553164"/>
          </a:xfrm>
          <a:prstGeom prst="rect">
            <a:avLst/>
          </a:prstGeom>
          <a:noFill/>
          <a:ln/>
        </p:spPr>
        <p:txBody>
          <a:bodyPr wrap="square" rtlCol="0" anchor="t"/>
          <a:lstStyle/>
          <a:p>
            <a:pPr marL="0" indent="0" algn="l">
              <a:lnSpc>
                <a:spcPts val="2177"/>
              </a:lnSpc>
              <a:buNone/>
            </a:pPr>
            <a:r>
              <a:rPr lang="en-US" sz="1361" dirty="0">
                <a:solidFill>
                  <a:srgbClr val="CAD6DE"/>
                </a:solidFill>
                <a:latin typeface="Cabin" pitchFamily="34" charset="0"/>
                <a:ea typeface="Cabin" pitchFamily="34" charset="-122"/>
                <a:cs typeface="Cabin" pitchFamily="34" charset="-120"/>
              </a:rPr>
              <a:t>While based in the United States, Take-Two has a strong global presence, with primary markets in North America and Europe, and growing penetration in Asia and other regions.</a:t>
            </a:r>
            <a:endParaRPr lang="en-US" sz="1361" dirty="0"/>
          </a:p>
        </p:txBody>
      </p:sp>
      <p:pic>
        <p:nvPicPr>
          <p:cNvPr id="22"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txBody>
          <a:bodyPr/>
          <a:lstStyle/>
          <a:p>
            <a:endParaRPr lang="en-KR"/>
          </a:p>
        </p:txBody>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286738" y="969169"/>
            <a:ext cx="7543324" cy="1344930"/>
          </a:xfrm>
          <a:prstGeom prst="rect">
            <a:avLst/>
          </a:prstGeom>
          <a:noFill/>
          <a:ln/>
        </p:spPr>
        <p:txBody>
          <a:bodyPr wrap="square" rtlCol="0" anchor="t"/>
          <a:lstStyle/>
          <a:p>
            <a:pPr marL="0" indent="0">
              <a:lnSpc>
                <a:spcPts val="5296"/>
              </a:lnSpc>
              <a:buNone/>
            </a:pPr>
            <a:r>
              <a:rPr lang="en-US" sz="4237" dirty="0">
                <a:solidFill>
                  <a:srgbClr val="FFFFFF"/>
                </a:solidFill>
                <a:latin typeface="Unbounded" pitchFamily="34" charset="0"/>
                <a:ea typeface="Unbounded" pitchFamily="34" charset="-122"/>
                <a:cs typeface="Unbounded" pitchFamily="34" charset="-120"/>
              </a:rPr>
              <a:t>Financial Performance and Market Position</a:t>
            </a:r>
            <a:endParaRPr lang="en-US" sz="4237" dirty="0"/>
          </a:p>
        </p:txBody>
      </p:sp>
      <p:sp>
        <p:nvSpPr>
          <p:cNvPr id="6" name="Shape 2"/>
          <p:cNvSpPr/>
          <p:nvPr/>
        </p:nvSpPr>
        <p:spPr>
          <a:xfrm>
            <a:off x="6286738" y="2656999"/>
            <a:ext cx="7543324" cy="4603313"/>
          </a:xfrm>
          <a:prstGeom prst="roundRect">
            <a:avLst>
              <a:gd name="adj" fmla="val 894"/>
            </a:avLst>
          </a:prstGeom>
          <a:noFill/>
          <a:ln w="7620">
            <a:solidFill>
              <a:srgbClr val="FFFFFF">
                <a:alpha val="24000"/>
              </a:srgbClr>
            </a:solidFill>
            <a:prstDash val="solid"/>
          </a:ln>
        </p:spPr>
        <p:txBody>
          <a:bodyPr/>
          <a:lstStyle/>
          <a:p>
            <a:endParaRPr lang="en-KR"/>
          </a:p>
        </p:txBody>
      </p:sp>
      <p:sp>
        <p:nvSpPr>
          <p:cNvPr id="7" name="Shape 3"/>
          <p:cNvSpPr/>
          <p:nvPr/>
        </p:nvSpPr>
        <p:spPr>
          <a:xfrm>
            <a:off x="6294358" y="2664619"/>
            <a:ext cx="7528084" cy="655439"/>
          </a:xfrm>
          <a:prstGeom prst="rect">
            <a:avLst/>
          </a:prstGeom>
          <a:solidFill>
            <a:srgbClr val="FFFFFF">
              <a:alpha val="4000"/>
            </a:srgbClr>
          </a:solidFill>
          <a:ln/>
        </p:spPr>
        <p:txBody>
          <a:bodyPr/>
          <a:lstStyle/>
          <a:p>
            <a:endParaRPr lang="en-KR"/>
          </a:p>
        </p:txBody>
      </p:sp>
      <p:sp>
        <p:nvSpPr>
          <p:cNvPr id="8" name="Text 4"/>
          <p:cNvSpPr/>
          <p:nvPr/>
        </p:nvSpPr>
        <p:spPr>
          <a:xfrm>
            <a:off x="6522958" y="2809399"/>
            <a:ext cx="3303032" cy="365879"/>
          </a:xfrm>
          <a:prstGeom prst="rect">
            <a:avLst/>
          </a:prstGeom>
          <a:noFill/>
          <a:ln/>
        </p:spPr>
        <p:txBody>
          <a:bodyPr wrap="none" rtlCol="0" anchor="t"/>
          <a:lstStyle/>
          <a:p>
            <a:pPr marL="0" indent="0">
              <a:lnSpc>
                <a:spcPts val="2881"/>
              </a:lnSpc>
              <a:buNone/>
            </a:pPr>
            <a:r>
              <a:rPr lang="en-US" sz="1801" dirty="0">
                <a:solidFill>
                  <a:srgbClr val="CAD6DE"/>
                </a:solidFill>
                <a:latin typeface="Cabin" pitchFamily="34" charset="0"/>
                <a:ea typeface="Cabin" pitchFamily="34" charset="-122"/>
                <a:cs typeface="Cabin" pitchFamily="34" charset="-120"/>
              </a:rPr>
              <a:t>Revenue (Last Fiscal Year)</a:t>
            </a:r>
            <a:endParaRPr lang="en-US" sz="1801" dirty="0"/>
          </a:p>
        </p:txBody>
      </p:sp>
      <p:sp>
        <p:nvSpPr>
          <p:cNvPr id="9" name="Text 5"/>
          <p:cNvSpPr/>
          <p:nvPr/>
        </p:nvSpPr>
        <p:spPr>
          <a:xfrm>
            <a:off x="10290810" y="2809399"/>
            <a:ext cx="3303032" cy="365879"/>
          </a:xfrm>
          <a:prstGeom prst="rect">
            <a:avLst/>
          </a:prstGeom>
          <a:noFill/>
          <a:ln/>
        </p:spPr>
        <p:txBody>
          <a:bodyPr wrap="none" rtlCol="0" anchor="t"/>
          <a:lstStyle/>
          <a:p>
            <a:pPr marL="0" indent="0">
              <a:lnSpc>
                <a:spcPts val="2881"/>
              </a:lnSpc>
              <a:buNone/>
            </a:pPr>
            <a:r>
              <a:rPr lang="en-US" sz="1801" dirty="0">
                <a:solidFill>
                  <a:srgbClr val="CAD6DE"/>
                </a:solidFill>
                <a:latin typeface="Cabin" pitchFamily="34" charset="0"/>
                <a:ea typeface="Cabin" pitchFamily="34" charset="-122"/>
                <a:cs typeface="Cabin" pitchFamily="34" charset="-120"/>
              </a:rPr>
              <a:t>$5.35 billion</a:t>
            </a:r>
            <a:endParaRPr lang="en-US" sz="1801" dirty="0"/>
          </a:p>
        </p:txBody>
      </p:sp>
      <p:sp>
        <p:nvSpPr>
          <p:cNvPr id="10" name="Shape 6"/>
          <p:cNvSpPr/>
          <p:nvPr/>
        </p:nvSpPr>
        <p:spPr>
          <a:xfrm>
            <a:off x="6294358" y="3320058"/>
            <a:ext cx="7528084" cy="655439"/>
          </a:xfrm>
          <a:prstGeom prst="rect">
            <a:avLst/>
          </a:prstGeom>
          <a:solidFill>
            <a:srgbClr val="000000">
              <a:alpha val="4000"/>
            </a:srgbClr>
          </a:solidFill>
          <a:ln/>
        </p:spPr>
        <p:txBody>
          <a:bodyPr/>
          <a:lstStyle/>
          <a:p>
            <a:endParaRPr lang="en-KR"/>
          </a:p>
        </p:txBody>
      </p:sp>
      <p:sp>
        <p:nvSpPr>
          <p:cNvPr id="11" name="Text 7"/>
          <p:cNvSpPr/>
          <p:nvPr/>
        </p:nvSpPr>
        <p:spPr>
          <a:xfrm>
            <a:off x="6522958" y="3464838"/>
            <a:ext cx="3303032" cy="365879"/>
          </a:xfrm>
          <a:prstGeom prst="rect">
            <a:avLst/>
          </a:prstGeom>
          <a:noFill/>
          <a:ln/>
        </p:spPr>
        <p:txBody>
          <a:bodyPr wrap="none" rtlCol="0" anchor="t"/>
          <a:lstStyle/>
          <a:p>
            <a:pPr marL="0" indent="0">
              <a:lnSpc>
                <a:spcPts val="2881"/>
              </a:lnSpc>
              <a:buNone/>
            </a:pPr>
            <a:r>
              <a:rPr lang="en-US" sz="1801" dirty="0">
                <a:solidFill>
                  <a:srgbClr val="CAD6DE"/>
                </a:solidFill>
                <a:latin typeface="Cabin" pitchFamily="34" charset="0"/>
                <a:ea typeface="Cabin" pitchFamily="34" charset="-122"/>
                <a:cs typeface="Cabin" pitchFamily="34" charset="-120"/>
              </a:rPr>
              <a:t>Current Stock Price</a:t>
            </a:r>
            <a:endParaRPr lang="en-US" sz="1801" dirty="0"/>
          </a:p>
        </p:txBody>
      </p:sp>
      <p:sp>
        <p:nvSpPr>
          <p:cNvPr id="12" name="Text 8"/>
          <p:cNvSpPr/>
          <p:nvPr/>
        </p:nvSpPr>
        <p:spPr>
          <a:xfrm>
            <a:off x="10290810" y="3464838"/>
            <a:ext cx="3303032" cy="365879"/>
          </a:xfrm>
          <a:prstGeom prst="rect">
            <a:avLst/>
          </a:prstGeom>
          <a:noFill/>
          <a:ln/>
        </p:spPr>
        <p:txBody>
          <a:bodyPr wrap="none" rtlCol="0" anchor="t"/>
          <a:lstStyle/>
          <a:p>
            <a:pPr marL="0" indent="0">
              <a:lnSpc>
                <a:spcPts val="2881"/>
              </a:lnSpc>
              <a:buNone/>
            </a:pPr>
            <a:r>
              <a:rPr lang="en-US" sz="1801" dirty="0">
                <a:solidFill>
                  <a:srgbClr val="CAD6DE"/>
                </a:solidFill>
                <a:latin typeface="Cabin" pitchFamily="34" charset="0"/>
                <a:ea typeface="Cabin" pitchFamily="34" charset="-122"/>
                <a:cs typeface="Cabin" pitchFamily="34" charset="-120"/>
              </a:rPr>
              <a:t>$151.52</a:t>
            </a:r>
            <a:endParaRPr lang="en-US" sz="1801" dirty="0"/>
          </a:p>
        </p:txBody>
      </p:sp>
      <p:sp>
        <p:nvSpPr>
          <p:cNvPr id="13" name="Shape 9"/>
          <p:cNvSpPr/>
          <p:nvPr/>
        </p:nvSpPr>
        <p:spPr>
          <a:xfrm>
            <a:off x="6294358" y="3975497"/>
            <a:ext cx="7528084" cy="655439"/>
          </a:xfrm>
          <a:prstGeom prst="rect">
            <a:avLst/>
          </a:prstGeom>
          <a:solidFill>
            <a:srgbClr val="FFFFFF">
              <a:alpha val="4000"/>
            </a:srgbClr>
          </a:solidFill>
          <a:ln/>
        </p:spPr>
        <p:txBody>
          <a:bodyPr/>
          <a:lstStyle/>
          <a:p>
            <a:endParaRPr lang="en-KR"/>
          </a:p>
        </p:txBody>
      </p:sp>
      <p:sp>
        <p:nvSpPr>
          <p:cNvPr id="14" name="Text 10"/>
          <p:cNvSpPr/>
          <p:nvPr/>
        </p:nvSpPr>
        <p:spPr>
          <a:xfrm>
            <a:off x="6522958" y="4120277"/>
            <a:ext cx="3303032" cy="365879"/>
          </a:xfrm>
          <a:prstGeom prst="rect">
            <a:avLst/>
          </a:prstGeom>
          <a:noFill/>
          <a:ln/>
        </p:spPr>
        <p:txBody>
          <a:bodyPr wrap="none" rtlCol="0" anchor="t"/>
          <a:lstStyle/>
          <a:p>
            <a:pPr marL="0" indent="0">
              <a:lnSpc>
                <a:spcPts val="2881"/>
              </a:lnSpc>
              <a:buNone/>
            </a:pPr>
            <a:r>
              <a:rPr lang="en-US" sz="1801" dirty="0">
                <a:solidFill>
                  <a:srgbClr val="CAD6DE"/>
                </a:solidFill>
                <a:latin typeface="Cabin" pitchFamily="34" charset="0"/>
                <a:ea typeface="Cabin" pitchFamily="34" charset="-122"/>
                <a:cs typeface="Cabin" pitchFamily="34" charset="-120"/>
              </a:rPr>
              <a:t>Market Capitalization</a:t>
            </a:r>
            <a:endParaRPr lang="en-US" sz="1801" dirty="0"/>
          </a:p>
        </p:txBody>
      </p:sp>
      <p:sp>
        <p:nvSpPr>
          <p:cNvPr id="15" name="Text 11"/>
          <p:cNvSpPr/>
          <p:nvPr/>
        </p:nvSpPr>
        <p:spPr>
          <a:xfrm>
            <a:off x="10290810" y="4120277"/>
            <a:ext cx="3303032" cy="365879"/>
          </a:xfrm>
          <a:prstGeom prst="rect">
            <a:avLst/>
          </a:prstGeom>
          <a:noFill/>
          <a:ln/>
        </p:spPr>
        <p:txBody>
          <a:bodyPr wrap="none" rtlCol="0" anchor="t"/>
          <a:lstStyle/>
          <a:p>
            <a:pPr marL="0" indent="0">
              <a:lnSpc>
                <a:spcPts val="2881"/>
              </a:lnSpc>
              <a:buNone/>
            </a:pPr>
            <a:r>
              <a:rPr lang="en-US" sz="1801" dirty="0">
                <a:solidFill>
                  <a:srgbClr val="CAD6DE"/>
                </a:solidFill>
                <a:latin typeface="Cabin" pitchFamily="34" charset="0"/>
                <a:ea typeface="Cabin" pitchFamily="34" charset="-122"/>
                <a:cs typeface="Cabin" pitchFamily="34" charset="-120"/>
              </a:rPr>
              <a:t>$26.52 billion</a:t>
            </a:r>
            <a:endParaRPr lang="en-US" sz="1801" dirty="0"/>
          </a:p>
        </p:txBody>
      </p:sp>
      <p:sp>
        <p:nvSpPr>
          <p:cNvPr id="16" name="Shape 12"/>
          <p:cNvSpPr/>
          <p:nvPr/>
        </p:nvSpPr>
        <p:spPr>
          <a:xfrm>
            <a:off x="6294358" y="4630936"/>
            <a:ext cx="7528084" cy="655439"/>
          </a:xfrm>
          <a:prstGeom prst="rect">
            <a:avLst/>
          </a:prstGeom>
          <a:solidFill>
            <a:srgbClr val="000000">
              <a:alpha val="4000"/>
            </a:srgbClr>
          </a:solidFill>
          <a:ln/>
        </p:spPr>
        <p:txBody>
          <a:bodyPr/>
          <a:lstStyle/>
          <a:p>
            <a:endParaRPr lang="en-KR"/>
          </a:p>
        </p:txBody>
      </p:sp>
      <p:sp>
        <p:nvSpPr>
          <p:cNvPr id="17" name="Text 13"/>
          <p:cNvSpPr/>
          <p:nvPr/>
        </p:nvSpPr>
        <p:spPr>
          <a:xfrm>
            <a:off x="6522958" y="4775716"/>
            <a:ext cx="3303032" cy="365879"/>
          </a:xfrm>
          <a:prstGeom prst="rect">
            <a:avLst/>
          </a:prstGeom>
          <a:noFill/>
          <a:ln/>
        </p:spPr>
        <p:txBody>
          <a:bodyPr wrap="none" rtlCol="0" anchor="t"/>
          <a:lstStyle/>
          <a:p>
            <a:pPr marL="0" indent="0">
              <a:lnSpc>
                <a:spcPts val="2881"/>
              </a:lnSpc>
              <a:buNone/>
            </a:pPr>
            <a:r>
              <a:rPr lang="en-US" sz="1801" dirty="0">
                <a:solidFill>
                  <a:srgbClr val="CAD6DE"/>
                </a:solidFill>
                <a:latin typeface="Cabin" pitchFamily="34" charset="0"/>
                <a:ea typeface="Cabin" pitchFamily="34" charset="-122"/>
                <a:cs typeface="Cabin" pitchFamily="34" charset="-120"/>
              </a:rPr>
              <a:t>Price-to-Earnings (P/E) Ratio</a:t>
            </a:r>
            <a:endParaRPr lang="en-US" sz="1801" dirty="0"/>
          </a:p>
        </p:txBody>
      </p:sp>
      <p:sp>
        <p:nvSpPr>
          <p:cNvPr id="18" name="Text 14"/>
          <p:cNvSpPr/>
          <p:nvPr/>
        </p:nvSpPr>
        <p:spPr>
          <a:xfrm>
            <a:off x="10290810" y="4775716"/>
            <a:ext cx="3303032" cy="365879"/>
          </a:xfrm>
          <a:prstGeom prst="rect">
            <a:avLst/>
          </a:prstGeom>
          <a:noFill/>
          <a:ln/>
        </p:spPr>
        <p:txBody>
          <a:bodyPr wrap="none" rtlCol="0" anchor="t"/>
          <a:lstStyle/>
          <a:p>
            <a:pPr marL="0" indent="0">
              <a:lnSpc>
                <a:spcPts val="2881"/>
              </a:lnSpc>
              <a:buNone/>
            </a:pPr>
            <a:r>
              <a:rPr lang="en-US" sz="1801" dirty="0">
                <a:solidFill>
                  <a:srgbClr val="CAD6DE"/>
                </a:solidFill>
                <a:latin typeface="Cabin" pitchFamily="34" charset="0"/>
                <a:ea typeface="Cabin" pitchFamily="34" charset="-122"/>
                <a:cs typeface="Cabin" pitchFamily="34" charset="-120"/>
              </a:rPr>
              <a:t>35.24</a:t>
            </a:r>
            <a:endParaRPr lang="en-US" sz="1801" dirty="0"/>
          </a:p>
        </p:txBody>
      </p:sp>
      <p:sp>
        <p:nvSpPr>
          <p:cNvPr id="19" name="Shape 15"/>
          <p:cNvSpPr/>
          <p:nvPr/>
        </p:nvSpPr>
        <p:spPr>
          <a:xfrm>
            <a:off x="6294358" y="5286375"/>
            <a:ext cx="7528084" cy="655439"/>
          </a:xfrm>
          <a:prstGeom prst="rect">
            <a:avLst/>
          </a:prstGeom>
          <a:solidFill>
            <a:srgbClr val="FFFFFF">
              <a:alpha val="4000"/>
            </a:srgbClr>
          </a:solidFill>
          <a:ln/>
        </p:spPr>
        <p:txBody>
          <a:bodyPr/>
          <a:lstStyle/>
          <a:p>
            <a:endParaRPr lang="en-KR"/>
          </a:p>
        </p:txBody>
      </p:sp>
      <p:sp>
        <p:nvSpPr>
          <p:cNvPr id="20" name="Text 16"/>
          <p:cNvSpPr/>
          <p:nvPr/>
        </p:nvSpPr>
        <p:spPr>
          <a:xfrm>
            <a:off x="6522958" y="5431155"/>
            <a:ext cx="3303032" cy="365879"/>
          </a:xfrm>
          <a:prstGeom prst="rect">
            <a:avLst/>
          </a:prstGeom>
          <a:noFill/>
          <a:ln/>
        </p:spPr>
        <p:txBody>
          <a:bodyPr wrap="none" rtlCol="0" anchor="t"/>
          <a:lstStyle/>
          <a:p>
            <a:pPr marL="0" indent="0">
              <a:lnSpc>
                <a:spcPts val="2881"/>
              </a:lnSpc>
              <a:buNone/>
            </a:pPr>
            <a:r>
              <a:rPr lang="en-US" sz="1801" dirty="0">
                <a:solidFill>
                  <a:srgbClr val="CAD6DE"/>
                </a:solidFill>
                <a:latin typeface="Cabin" pitchFamily="34" charset="0"/>
                <a:ea typeface="Cabin" pitchFamily="34" charset="-122"/>
                <a:cs typeface="Cabin" pitchFamily="34" charset="-120"/>
              </a:rPr>
              <a:t>Price-to-Sales (P/S) Ratio</a:t>
            </a:r>
            <a:endParaRPr lang="en-US" sz="1801" dirty="0"/>
          </a:p>
        </p:txBody>
      </p:sp>
      <p:sp>
        <p:nvSpPr>
          <p:cNvPr id="21" name="Text 17"/>
          <p:cNvSpPr/>
          <p:nvPr/>
        </p:nvSpPr>
        <p:spPr>
          <a:xfrm>
            <a:off x="10290810" y="5431155"/>
            <a:ext cx="3303032" cy="365879"/>
          </a:xfrm>
          <a:prstGeom prst="rect">
            <a:avLst/>
          </a:prstGeom>
          <a:noFill/>
          <a:ln/>
        </p:spPr>
        <p:txBody>
          <a:bodyPr wrap="none" rtlCol="0" anchor="t"/>
          <a:lstStyle/>
          <a:p>
            <a:pPr marL="0" indent="0">
              <a:lnSpc>
                <a:spcPts val="2881"/>
              </a:lnSpc>
              <a:buNone/>
            </a:pPr>
            <a:r>
              <a:rPr lang="en-US" sz="1801" dirty="0">
                <a:solidFill>
                  <a:srgbClr val="CAD6DE"/>
                </a:solidFill>
                <a:latin typeface="Cabin" pitchFamily="34" charset="0"/>
                <a:ea typeface="Cabin" pitchFamily="34" charset="-122"/>
                <a:cs typeface="Cabin" pitchFamily="34" charset="-120"/>
              </a:rPr>
              <a:t>4.95</a:t>
            </a:r>
            <a:endParaRPr lang="en-US" sz="1801" dirty="0"/>
          </a:p>
        </p:txBody>
      </p:sp>
      <p:sp>
        <p:nvSpPr>
          <p:cNvPr id="22" name="Shape 18"/>
          <p:cNvSpPr/>
          <p:nvPr/>
        </p:nvSpPr>
        <p:spPr>
          <a:xfrm>
            <a:off x="6294358" y="5941814"/>
            <a:ext cx="7528084" cy="655439"/>
          </a:xfrm>
          <a:prstGeom prst="rect">
            <a:avLst/>
          </a:prstGeom>
          <a:solidFill>
            <a:srgbClr val="000000">
              <a:alpha val="4000"/>
            </a:srgbClr>
          </a:solidFill>
          <a:ln/>
        </p:spPr>
        <p:txBody>
          <a:bodyPr/>
          <a:lstStyle/>
          <a:p>
            <a:endParaRPr lang="en-KR"/>
          </a:p>
        </p:txBody>
      </p:sp>
      <p:sp>
        <p:nvSpPr>
          <p:cNvPr id="23" name="Text 19"/>
          <p:cNvSpPr/>
          <p:nvPr/>
        </p:nvSpPr>
        <p:spPr>
          <a:xfrm>
            <a:off x="6522958" y="6086594"/>
            <a:ext cx="3303032" cy="365879"/>
          </a:xfrm>
          <a:prstGeom prst="rect">
            <a:avLst/>
          </a:prstGeom>
          <a:noFill/>
          <a:ln/>
        </p:spPr>
        <p:txBody>
          <a:bodyPr wrap="none" rtlCol="0" anchor="t"/>
          <a:lstStyle/>
          <a:p>
            <a:pPr marL="0" indent="0">
              <a:lnSpc>
                <a:spcPts val="2881"/>
              </a:lnSpc>
              <a:buNone/>
            </a:pPr>
            <a:r>
              <a:rPr lang="en-US" sz="1801" dirty="0">
                <a:solidFill>
                  <a:srgbClr val="CAD6DE"/>
                </a:solidFill>
                <a:latin typeface="Cabin" pitchFamily="34" charset="0"/>
                <a:ea typeface="Cabin" pitchFamily="34" charset="-122"/>
                <a:cs typeface="Cabin" pitchFamily="34" charset="-120"/>
              </a:rPr>
              <a:t>Debt-to-Equity Ratio</a:t>
            </a:r>
            <a:endParaRPr lang="en-US" sz="1801" dirty="0"/>
          </a:p>
        </p:txBody>
      </p:sp>
      <p:sp>
        <p:nvSpPr>
          <p:cNvPr id="24" name="Text 20"/>
          <p:cNvSpPr/>
          <p:nvPr/>
        </p:nvSpPr>
        <p:spPr>
          <a:xfrm>
            <a:off x="10290810" y="6086594"/>
            <a:ext cx="3303032" cy="365879"/>
          </a:xfrm>
          <a:prstGeom prst="rect">
            <a:avLst/>
          </a:prstGeom>
          <a:noFill/>
          <a:ln/>
        </p:spPr>
        <p:txBody>
          <a:bodyPr wrap="none" rtlCol="0" anchor="t"/>
          <a:lstStyle/>
          <a:p>
            <a:pPr marL="0" indent="0">
              <a:lnSpc>
                <a:spcPts val="2881"/>
              </a:lnSpc>
              <a:buNone/>
            </a:pPr>
            <a:r>
              <a:rPr lang="en-US" sz="1801" dirty="0">
                <a:solidFill>
                  <a:srgbClr val="CAD6DE"/>
                </a:solidFill>
                <a:latin typeface="Cabin" pitchFamily="34" charset="0"/>
                <a:ea typeface="Cabin" pitchFamily="34" charset="-122"/>
                <a:cs typeface="Cabin" pitchFamily="34" charset="-120"/>
              </a:rPr>
              <a:t>0.31</a:t>
            </a:r>
            <a:endParaRPr lang="en-US" sz="1801" dirty="0"/>
          </a:p>
        </p:txBody>
      </p:sp>
      <p:sp>
        <p:nvSpPr>
          <p:cNvPr id="25" name="Shape 21"/>
          <p:cNvSpPr/>
          <p:nvPr/>
        </p:nvSpPr>
        <p:spPr>
          <a:xfrm>
            <a:off x="6294358" y="6597253"/>
            <a:ext cx="7528084" cy="655439"/>
          </a:xfrm>
          <a:prstGeom prst="rect">
            <a:avLst/>
          </a:prstGeom>
          <a:solidFill>
            <a:srgbClr val="FFFFFF">
              <a:alpha val="4000"/>
            </a:srgbClr>
          </a:solidFill>
          <a:ln/>
        </p:spPr>
        <p:txBody>
          <a:bodyPr/>
          <a:lstStyle/>
          <a:p>
            <a:endParaRPr lang="en-KR"/>
          </a:p>
        </p:txBody>
      </p:sp>
      <p:sp>
        <p:nvSpPr>
          <p:cNvPr id="26" name="Text 22"/>
          <p:cNvSpPr/>
          <p:nvPr/>
        </p:nvSpPr>
        <p:spPr>
          <a:xfrm>
            <a:off x="6522958" y="6742033"/>
            <a:ext cx="3303032" cy="365879"/>
          </a:xfrm>
          <a:prstGeom prst="rect">
            <a:avLst/>
          </a:prstGeom>
          <a:noFill/>
          <a:ln/>
        </p:spPr>
        <p:txBody>
          <a:bodyPr wrap="none" rtlCol="0" anchor="t"/>
          <a:lstStyle/>
          <a:p>
            <a:pPr marL="0" indent="0">
              <a:lnSpc>
                <a:spcPts val="2881"/>
              </a:lnSpc>
              <a:buNone/>
            </a:pPr>
            <a:r>
              <a:rPr lang="en-US" sz="1801" dirty="0">
                <a:solidFill>
                  <a:srgbClr val="CAD6DE"/>
                </a:solidFill>
                <a:latin typeface="Cabin" pitchFamily="34" charset="0"/>
                <a:ea typeface="Cabin" pitchFamily="34" charset="-122"/>
                <a:cs typeface="Cabin" pitchFamily="34" charset="-120"/>
              </a:rPr>
              <a:t>Current Ratio</a:t>
            </a:r>
            <a:endParaRPr lang="en-US" sz="1801" dirty="0"/>
          </a:p>
        </p:txBody>
      </p:sp>
      <p:sp>
        <p:nvSpPr>
          <p:cNvPr id="27" name="Text 23"/>
          <p:cNvSpPr/>
          <p:nvPr/>
        </p:nvSpPr>
        <p:spPr>
          <a:xfrm>
            <a:off x="10290810" y="6742033"/>
            <a:ext cx="3303032" cy="365879"/>
          </a:xfrm>
          <a:prstGeom prst="rect">
            <a:avLst/>
          </a:prstGeom>
          <a:noFill/>
          <a:ln/>
        </p:spPr>
        <p:txBody>
          <a:bodyPr wrap="none" rtlCol="0" anchor="t"/>
          <a:lstStyle/>
          <a:p>
            <a:pPr marL="0" indent="0">
              <a:lnSpc>
                <a:spcPts val="2881"/>
              </a:lnSpc>
              <a:buNone/>
            </a:pPr>
            <a:r>
              <a:rPr lang="en-US" sz="1801" dirty="0">
                <a:solidFill>
                  <a:srgbClr val="CAD6DE"/>
                </a:solidFill>
                <a:latin typeface="Cabin" pitchFamily="34" charset="0"/>
                <a:ea typeface="Cabin" pitchFamily="34" charset="-122"/>
                <a:cs typeface="Cabin" pitchFamily="34" charset="-120"/>
              </a:rPr>
              <a:t>0.65</a:t>
            </a:r>
            <a:endParaRPr lang="en-US" sz="1801" dirty="0"/>
          </a:p>
        </p:txBody>
      </p:sp>
      <p:pic>
        <p:nvPicPr>
          <p:cNvPr id="28"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txBody>
          <a:bodyPr/>
          <a:lstStyle/>
          <a:p>
            <a:endParaRPr lang="en-KR"/>
          </a:p>
        </p:txBody>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215420" y="664964"/>
            <a:ext cx="7685961" cy="1225391"/>
          </a:xfrm>
          <a:prstGeom prst="rect">
            <a:avLst/>
          </a:prstGeom>
          <a:noFill/>
          <a:ln/>
        </p:spPr>
        <p:txBody>
          <a:bodyPr wrap="square" rtlCol="0" anchor="t"/>
          <a:lstStyle/>
          <a:p>
            <a:pPr marL="0" indent="0">
              <a:lnSpc>
                <a:spcPts val="4824"/>
              </a:lnSpc>
              <a:buNone/>
            </a:pPr>
            <a:r>
              <a:rPr lang="en-US" sz="3859" dirty="0">
                <a:solidFill>
                  <a:srgbClr val="FFFFFF"/>
                </a:solidFill>
                <a:latin typeface="Unbounded" pitchFamily="34" charset="0"/>
                <a:ea typeface="Unbounded" pitchFamily="34" charset="-122"/>
                <a:cs typeface="Unbounded" pitchFamily="34" charset="-120"/>
              </a:rPr>
              <a:t>Valuation and Growth Projections</a:t>
            </a:r>
            <a:endParaRPr lang="en-US" sz="3859" dirty="0"/>
          </a:p>
        </p:txBody>
      </p:sp>
      <p:pic>
        <p:nvPicPr>
          <p:cNvPr id="6" name="Image 2" descr="preencoded.png"/>
          <p:cNvPicPr>
            <a:picLocks noChangeAspect="1"/>
          </p:cNvPicPr>
          <p:nvPr/>
        </p:nvPicPr>
        <p:blipFill>
          <a:blip r:embed="rId5"/>
          <a:stretch>
            <a:fillRect/>
          </a:stretch>
        </p:blipFill>
        <p:spPr>
          <a:xfrm>
            <a:off x="6215420" y="2202775"/>
            <a:ext cx="1041559" cy="1847731"/>
          </a:xfrm>
          <a:prstGeom prst="rect">
            <a:avLst/>
          </a:prstGeom>
        </p:spPr>
      </p:pic>
      <p:sp>
        <p:nvSpPr>
          <p:cNvPr id="7" name="Text 2"/>
          <p:cNvSpPr/>
          <p:nvPr/>
        </p:nvSpPr>
        <p:spPr>
          <a:xfrm>
            <a:off x="7569398" y="2411016"/>
            <a:ext cx="2450663" cy="306229"/>
          </a:xfrm>
          <a:prstGeom prst="rect">
            <a:avLst/>
          </a:prstGeom>
          <a:noFill/>
          <a:ln/>
        </p:spPr>
        <p:txBody>
          <a:bodyPr wrap="none" rtlCol="0" anchor="t"/>
          <a:lstStyle/>
          <a:p>
            <a:pPr marL="0" indent="0" algn="l">
              <a:lnSpc>
                <a:spcPts val="2412"/>
              </a:lnSpc>
              <a:buNone/>
            </a:pPr>
            <a:r>
              <a:rPr lang="en-US" sz="1930" dirty="0">
                <a:solidFill>
                  <a:srgbClr val="CAD6DE"/>
                </a:solidFill>
                <a:latin typeface="Unbounded" pitchFamily="34" charset="0"/>
                <a:ea typeface="Unbounded" pitchFamily="34" charset="-122"/>
                <a:cs typeface="Unbounded" pitchFamily="34" charset="-120"/>
              </a:rPr>
              <a:t>Revenue Growth</a:t>
            </a:r>
            <a:endParaRPr lang="en-US" sz="1930" dirty="0"/>
          </a:p>
        </p:txBody>
      </p:sp>
      <p:sp>
        <p:nvSpPr>
          <p:cNvPr id="8" name="Text 3"/>
          <p:cNvSpPr/>
          <p:nvPr/>
        </p:nvSpPr>
        <p:spPr>
          <a:xfrm>
            <a:off x="7569398" y="2842141"/>
            <a:ext cx="6331982" cy="1000125"/>
          </a:xfrm>
          <a:prstGeom prst="rect">
            <a:avLst/>
          </a:prstGeom>
          <a:noFill/>
          <a:ln/>
        </p:spPr>
        <p:txBody>
          <a:bodyPr wrap="square" rtlCol="0" anchor="t"/>
          <a:lstStyle/>
          <a:p>
            <a:pPr marL="0" indent="0" algn="l">
              <a:lnSpc>
                <a:spcPts val="2624"/>
              </a:lnSpc>
              <a:buNone/>
            </a:pPr>
            <a:r>
              <a:rPr lang="en-US" sz="1640" dirty="0">
                <a:solidFill>
                  <a:srgbClr val="CAD6DE"/>
                </a:solidFill>
                <a:latin typeface="Cabin" pitchFamily="34" charset="0"/>
                <a:ea typeface="Cabin" pitchFamily="34" charset="-122"/>
                <a:cs typeface="Cabin" pitchFamily="34" charset="-120"/>
              </a:rPr>
              <a:t>Projected 15% increase in the next fiscal year, reaching approximately $6.15 billion, driven by strong game releases and increasing recurrent consumer spending.</a:t>
            </a:r>
            <a:endParaRPr lang="en-US" sz="1640" dirty="0"/>
          </a:p>
        </p:txBody>
      </p:sp>
      <p:pic>
        <p:nvPicPr>
          <p:cNvPr id="9" name="Image 3" descr="preencoded.png"/>
          <p:cNvPicPr>
            <a:picLocks noChangeAspect="1"/>
          </p:cNvPicPr>
          <p:nvPr/>
        </p:nvPicPr>
        <p:blipFill>
          <a:blip r:embed="rId6"/>
          <a:stretch>
            <a:fillRect/>
          </a:stretch>
        </p:blipFill>
        <p:spPr>
          <a:xfrm>
            <a:off x="6215420" y="4050506"/>
            <a:ext cx="1041559" cy="1666399"/>
          </a:xfrm>
          <a:prstGeom prst="rect">
            <a:avLst/>
          </a:prstGeom>
        </p:spPr>
      </p:pic>
      <p:sp>
        <p:nvSpPr>
          <p:cNvPr id="10" name="Text 4"/>
          <p:cNvSpPr/>
          <p:nvPr/>
        </p:nvSpPr>
        <p:spPr>
          <a:xfrm>
            <a:off x="7569398" y="4258747"/>
            <a:ext cx="2450663" cy="306229"/>
          </a:xfrm>
          <a:prstGeom prst="rect">
            <a:avLst/>
          </a:prstGeom>
          <a:noFill/>
          <a:ln/>
        </p:spPr>
        <p:txBody>
          <a:bodyPr wrap="none" rtlCol="0" anchor="t"/>
          <a:lstStyle/>
          <a:p>
            <a:pPr marL="0" indent="0" algn="l">
              <a:lnSpc>
                <a:spcPts val="2412"/>
              </a:lnSpc>
              <a:buNone/>
            </a:pPr>
            <a:r>
              <a:rPr lang="en-US" sz="1930" dirty="0">
                <a:solidFill>
                  <a:srgbClr val="CAD6DE"/>
                </a:solidFill>
                <a:latin typeface="Unbounded" pitchFamily="34" charset="0"/>
                <a:ea typeface="Unbounded" pitchFamily="34" charset="-122"/>
                <a:cs typeface="Unbounded" pitchFamily="34" charset="-120"/>
              </a:rPr>
              <a:t>EPS Growth</a:t>
            </a:r>
            <a:endParaRPr lang="en-US" sz="1930" dirty="0"/>
          </a:p>
        </p:txBody>
      </p:sp>
      <p:sp>
        <p:nvSpPr>
          <p:cNvPr id="11" name="Text 5"/>
          <p:cNvSpPr/>
          <p:nvPr/>
        </p:nvSpPr>
        <p:spPr>
          <a:xfrm>
            <a:off x="7569398" y="4689872"/>
            <a:ext cx="6331982" cy="666750"/>
          </a:xfrm>
          <a:prstGeom prst="rect">
            <a:avLst/>
          </a:prstGeom>
          <a:noFill/>
          <a:ln/>
        </p:spPr>
        <p:txBody>
          <a:bodyPr wrap="square" rtlCol="0" anchor="t"/>
          <a:lstStyle/>
          <a:p>
            <a:pPr marL="0" indent="0" algn="l">
              <a:lnSpc>
                <a:spcPts val="2624"/>
              </a:lnSpc>
              <a:buNone/>
            </a:pPr>
            <a:r>
              <a:rPr lang="en-US" sz="1640" dirty="0">
                <a:solidFill>
                  <a:srgbClr val="CAD6DE"/>
                </a:solidFill>
                <a:latin typeface="Cabin" pitchFamily="34" charset="0"/>
                <a:ea typeface="Cabin" pitchFamily="34" charset="-122"/>
                <a:cs typeface="Cabin" pitchFamily="34" charset="-120"/>
              </a:rPr>
              <a:t>Expected to grow at a CAGR of 12% over the next five years, reflecting the company's strong franchise portfolio and operational efficiency.</a:t>
            </a:r>
            <a:endParaRPr lang="en-US" sz="1640" dirty="0"/>
          </a:p>
        </p:txBody>
      </p:sp>
      <p:pic>
        <p:nvPicPr>
          <p:cNvPr id="12" name="Image 4" descr="preencoded.png"/>
          <p:cNvPicPr>
            <a:picLocks noChangeAspect="1"/>
          </p:cNvPicPr>
          <p:nvPr/>
        </p:nvPicPr>
        <p:blipFill>
          <a:blip r:embed="rId7"/>
          <a:stretch>
            <a:fillRect/>
          </a:stretch>
        </p:blipFill>
        <p:spPr>
          <a:xfrm>
            <a:off x="6215420" y="5716905"/>
            <a:ext cx="1041559" cy="1847731"/>
          </a:xfrm>
          <a:prstGeom prst="rect">
            <a:avLst/>
          </a:prstGeom>
        </p:spPr>
      </p:pic>
      <p:sp>
        <p:nvSpPr>
          <p:cNvPr id="13" name="Text 6"/>
          <p:cNvSpPr/>
          <p:nvPr/>
        </p:nvSpPr>
        <p:spPr>
          <a:xfrm>
            <a:off x="7569398" y="5925145"/>
            <a:ext cx="2450663" cy="306229"/>
          </a:xfrm>
          <a:prstGeom prst="rect">
            <a:avLst/>
          </a:prstGeom>
          <a:noFill/>
          <a:ln/>
        </p:spPr>
        <p:txBody>
          <a:bodyPr wrap="none" rtlCol="0" anchor="t"/>
          <a:lstStyle/>
          <a:p>
            <a:pPr marL="0" indent="0" algn="l">
              <a:lnSpc>
                <a:spcPts val="2412"/>
              </a:lnSpc>
              <a:buNone/>
            </a:pPr>
            <a:r>
              <a:rPr lang="en-US" sz="1930" dirty="0">
                <a:solidFill>
                  <a:srgbClr val="CAD6DE"/>
                </a:solidFill>
                <a:latin typeface="Unbounded" pitchFamily="34" charset="0"/>
                <a:ea typeface="Unbounded" pitchFamily="34" charset="-122"/>
                <a:cs typeface="Unbounded" pitchFamily="34" charset="-120"/>
              </a:rPr>
              <a:t>Target Price</a:t>
            </a:r>
            <a:endParaRPr lang="en-US" sz="1930" dirty="0"/>
          </a:p>
        </p:txBody>
      </p:sp>
      <p:sp>
        <p:nvSpPr>
          <p:cNvPr id="14" name="Text 7"/>
          <p:cNvSpPr/>
          <p:nvPr/>
        </p:nvSpPr>
        <p:spPr>
          <a:xfrm>
            <a:off x="7569398" y="6356271"/>
            <a:ext cx="6331982" cy="1000125"/>
          </a:xfrm>
          <a:prstGeom prst="rect">
            <a:avLst/>
          </a:prstGeom>
          <a:noFill/>
          <a:ln/>
        </p:spPr>
        <p:txBody>
          <a:bodyPr wrap="square" rtlCol="0" anchor="t"/>
          <a:lstStyle/>
          <a:p>
            <a:pPr marL="0" indent="0" algn="l">
              <a:lnSpc>
                <a:spcPts val="2624"/>
              </a:lnSpc>
              <a:buNone/>
            </a:pPr>
            <a:r>
              <a:rPr lang="en-US" sz="1640" dirty="0">
                <a:solidFill>
                  <a:srgbClr val="CAD6DE"/>
                </a:solidFill>
                <a:latin typeface="Cabin" pitchFamily="34" charset="0"/>
                <a:ea typeface="Cabin" pitchFamily="34" charset="-122"/>
                <a:cs typeface="Cabin" pitchFamily="34" charset="-120"/>
              </a:rPr>
              <a:t>Based on DCF model and growth prospects, we arrive at a target price of $181.82 for 2025, representing a 20% upside potential from the current price.</a:t>
            </a:r>
            <a:endParaRPr lang="en-US" sz="1640" dirty="0"/>
          </a:p>
        </p:txBody>
      </p:sp>
      <p:pic>
        <p:nvPicPr>
          <p:cNvPr id="15"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535239"/>
          </a:xfrm>
          <a:prstGeom prst="rect">
            <a:avLst/>
          </a:prstGeom>
          <a:solidFill>
            <a:srgbClr val="112836"/>
          </a:solidFill>
          <a:ln/>
        </p:spPr>
        <p:txBody>
          <a:bodyPr/>
          <a:lstStyle/>
          <a:p>
            <a:endParaRPr lang="en-KR"/>
          </a:p>
        </p:txBody>
      </p:sp>
      <p:pic>
        <p:nvPicPr>
          <p:cNvPr id="4" name="Image 1" descr="preencoded.png"/>
          <p:cNvPicPr>
            <a:picLocks noChangeAspect="1"/>
          </p:cNvPicPr>
          <p:nvPr/>
        </p:nvPicPr>
        <p:blipFill>
          <a:blip r:embed="rId4"/>
          <a:stretch>
            <a:fillRect/>
          </a:stretch>
        </p:blipFill>
        <p:spPr>
          <a:xfrm>
            <a:off x="0" y="0"/>
            <a:ext cx="14630400" cy="2160270"/>
          </a:xfrm>
          <a:prstGeom prst="rect">
            <a:avLst/>
          </a:prstGeom>
        </p:spPr>
      </p:pic>
      <p:sp>
        <p:nvSpPr>
          <p:cNvPr id="5" name="Text 1"/>
          <p:cNvSpPr/>
          <p:nvPr/>
        </p:nvSpPr>
        <p:spPr>
          <a:xfrm>
            <a:off x="2872621" y="2635448"/>
            <a:ext cx="8885039" cy="1016318"/>
          </a:xfrm>
          <a:prstGeom prst="rect">
            <a:avLst/>
          </a:prstGeom>
          <a:noFill/>
          <a:ln/>
        </p:spPr>
        <p:txBody>
          <a:bodyPr wrap="square" rtlCol="0" anchor="t"/>
          <a:lstStyle/>
          <a:p>
            <a:pPr marL="0" indent="0">
              <a:lnSpc>
                <a:spcPts val="4002"/>
              </a:lnSpc>
              <a:buNone/>
            </a:pPr>
            <a:r>
              <a:rPr lang="en-US" sz="3202" dirty="0">
                <a:solidFill>
                  <a:srgbClr val="FFFFFF"/>
                </a:solidFill>
                <a:latin typeface="Unbounded" pitchFamily="34" charset="0"/>
                <a:ea typeface="Unbounded" pitchFamily="34" charset="-122"/>
                <a:cs typeface="Unbounded" pitchFamily="34" charset="-120"/>
              </a:rPr>
              <a:t>Potential Risks and Mitigation Strategies</a:t>
            </a:r>
            <a:endParaRPr lang="en-US" sz="3202" dirty="0"/>
          </a:p>
        </p:txBody>
      </p:sp>
      <p:sp>
        <p:nvSpPr>
          <p:cNvPr id="6" name="Shape 2"/>
          <p:cNvSpPr/>
          <p:nvPr/>
        </p:nvSpPr>
        <p:spPr>
          <a:xfrm>
            <a:off x="2872621" y="4105275"/>
            <a:ext cx="388739" cy="388739"/>
          </a:xfrm>
          <a:prstGeom prst="roundRect">
            <a:avLst>
              <a:gd name="adj" fmla="val 8002"/>
            </a:avLst>
          </a:prstGeom>
          <a:solidFill>
            <a:srgbClr val="304755"/>
          </a:solidFill>
          <a:ln/>
        </p:spPr>
        <p:txBody>
          <a:bodyPr/>
          <a:lstStyle/>
          <a:p>
            <a:endParaRPr lang="en-KR"/>
          </a:p>
        </p:txBody>
      </p:sp>
      <p:sp>
        <p:nvSpPr>
          <p:cNvPr id="7" name="Text 3"/>
          <p:cNvSpPr/>
          <p:nvPr/>
        </p:nvSpPr>
        <p:spPr>
          <a:xfrm>
            <a:off x="3009543" y="4177665"/>
            <a:ext cx="114895" cy="243959"/>
          </a:xfrm>
          <a:prstGeom prst="rect">
            <a:avLst/>
          </a:prstGeom>
          <a:noFill/>
          <a:ln/>
        </p:spPr>
        <p:txBody>
          <a:bodyPr wrap="none" rtlCol="0" anchor="t"/>
          <a:lstStyle/>
          <a:p>
            <a:pPr marL="0" indent="0" algn="ctr">
              <a:lnSpc>
                <a:spcPts val="1921"/>
              </a:lnSpc>
              <a:buNone/>
            </a:pPr>
            <a:r>
              <a:rPr lang="en-US" sz="1921" dirty="0">
                <a:solidFill>
                  <a:srgbClr val="CAD6DE"/>
                </a:solidFill>
                <a:latin typeface="Unbounded" pitchFamily="34" charset="0"/>
                <a:ea typeface="Unbounded" pitchFamily="34" charset="-122"/>
                <a:cs typeface="Unbounded" pitchFamily="34" charset="-120"/>
              </a:rPr>
              <a:t>1</a:t>
            </a:r>
            <a:endParaRPr lang="en-US" sz="1921" dirty="0"/>
          </a:p>
        </p:txBody>
      </p:sp>
      <p:sp>
        <p:nvSpPr>
          <p:cNvPr id="8" name="Text 4"/>
          <p:cNvSpPr/>
          <p:nvPr/>
        </p:nvSpPr>
        <p:spPr>
          <a:xfrm>
            <a:off x="3434120" y="4105275"/>
            <a:ext cx="2911673" cy="254198"/>
          </a:xfrm>
          <a:prstGeom prst="rect">
            <a:avLst/>
          </a:prstGeom>
          <a:noFill/>
          <a:ln/>
        </p:spPr>
        <p:txBody>
          <a:bodyPr wrap="none" rtlCol="0" anchor="t"/>
          <a:lstStyle/>
          <a:p>
            <a:pPr marL="0" indent="0">
              <a:lnSpc>
                <a:spcPts val="2001"/>
              </a:lnSpc>
              <a:buNone/>
            </a:pPr>
            <a:r>
              <a:rPr lang="en-US" sz="1601" dirty="0">
                <a:solidFill>
                  <a:srgbClr val="CAD6DE"/>
                </a:solidFill>
                <a:latin typeface="Unbounded" pitchFamily="34" charset="0"/>
                <a:ea typeface="Unbounded" pitchFamily="34" charset="-122"/>
                <a:cs typeface="Unbounded" pitchFamily="34" charset="-120"/>
              </a:rPr>
              <a:t>Delayed Game Releases</a:t>
            </a:r>
            <a:endParaRPr lang="en-US" sz="1601" dirty="0"/>
          </a:p>
        </p:txBody>
      </p:sp>
      <p:sp>
        <p:nvSpPr>
          <p:cNvPr id="9" name="Text 5"/>
          <p:cNvSpPr/>
          <p:nvPr/>
        </p:nvSpPr>
        <p:spPr>
          <a:xfrm>
            <a:off x="3434120" y="4463058"/>
            <a:ext cx="3794641" cy="1659493"/>
          </a:xfrm>
          <a:prstGeom prst="rect">
            <a:avLst/>
          </a:prstGeom>
          <a:noFill/>
          <a:ln/>
        </p:spPr>
        <p:txBody>
          <a:bodyPr wrap="square" rtlCol="0" anchor="t"/>
          <a:lstStyle/>
          <a:p>
            <a:pPr marL="0" indent="0">
              <a:lnSpc>
                <a:spcPts val="2177"/>
              </a:lnSpc>
              <a:buNone/>
            </a:pPr>
            <a:r>
              <a:rPr lang="en-US" sz="1361" dirty="0">
                <a:solidFill>
                  <a:srgbClr val="CAD6DE"/>
                </a:solidFill>
                <a:latin typeface="Cabin" pitchFamily="34" charset="0"/>
                <a:ea typeface="Cabin" pitchFamily="34" charset="-122"/>
                <a:cs typeface="Cabin" pitchFamily="34" charset="-120"/>
              </a:rPr>
              <a:t>Risk: The gaming industry is prone to delays in major releases, potentially impacting short-term financial performance. Mitigation: Take-Two maintains a diverse portfolio across different genres and platforms, helping to stabilize revenue streams even when individual releases are delayed.</a:t>
            </a:r>
            <a:endParaRPr lang="en-US" sz="1361" dirty="0"/>
          </a:p>
        </p:txBody>
      </p:sp>
      <p:sp>
        <p:nvSpPr>
          <p:cNvPr id="10" name="Shape 6"/>
          <p:cNvSpPr/>
          <p:nvPr/>
        </p:nvSpPr>
        <p:spPr>
          <a:xfrm>
            <a:off x="7401520" y="4105275"/>
            <a:ext cx="388739" cy="388739"/>
          </a:xfrm>
          <a:prstGeom prst="roundRect">
            <a:avLst>
              <a:gd name="adj" fmla="val 8002"/>
            </a:avLst>
          </a:prstGeom>
          <a:solidFill>
            <a:srgbClr val="304755"/>
          </a:solidFill>
          <a:ln/>
        </p:spPr>
        <p:txBody>
          <a:bodyPr/>
          <a:lstStyle/>
          <a:p>
            <a:endParaRPr lang="en-KR"/>
          </a:p>
        </p:txBody>
      </p:sp>
      <p:sp>
        <p:nvSpPr>
          <p:cNvPr id="11" name="Text 7"/>
          <p:cNvSpPr/>
          <p:nvPr/>
        </p:nvSpPr>
        <p:spPr>
          <a:xfrm>
            <a:off x="7499628" y="4177665"/>
            <a:ext cx="192405" cy="243959"/>
          </a:xfrm>
          <a:prstGeom prst="rect">
            <a:avLst/>
          </a:prstGeom>
          <a:noFill/>
          <a:ln/>
        </p:spPr>
        <p:txBody>
          <a:bodyPr wrap="none" rtlCol="0" anchor="t"/>
          <a:lstStyle/>
          <a:p>
            <a:pPr marL="0" indent="0" algn="ctr">
              <a:lnSpc>
                <a:spcPts val="1921"/>
              </a:lnSpc>
              <a:buNone/>
            </a:pPr>
            <a:r>
              <a:rPr lang="en-US" sz="1921" dirty="0">
                <a:solidFill>
                  <a:srgbClr val="CAD6DE"/>
                </a:solidFill>
                <a:latin typeface="Unbounded" pitchFamily="34" charset="0"/>
                <a:ea typeface="Unbounded" pitchFamily="34" charset="-122"/>
                <a:cs typeface="Unbounded" pitchFamily="34" charset="-120"/>
              </a:rPr>
              <a:t>2</a:t>
            </a:r>
            <a:endParaRPr lang="en-US" sz="1921" dirty="0"/>
          </a:p>
        </p:txBody>
      </p:sp>
      <p:sp>
        <p:nvSpPr>
          <p:cNvPr id="12" name="Text 8"/>
          <p:cNvSpPr/>
          <p:nvPr/>
        </p:nvSpPr>
        <p:spPr>
          <a:xfrm>
            <a:off x="7963019" y="4105275"/>
            <a:ext cx="3719751" cy="254198"/>
          </a:xfrm>
          <a:prstGeom prst="rect">
            <a:avLst/>
          </a:prstGeom>
          <a:noFill/>
          <a:ln/>
        </p:spPr>
        <p:txBody>
          <a:bodyPr wrap="none" rtlCol="0" anchor="t"/>
          <a:lstStyle/>
          <a:p>
            <a:pPr marL="0" indent="0">
              <a:lnSpc>
                <a:spcPts val="2001"/>
              </a:lnSpc>
              <a:buNone/>
            </a:pPr>
            <a:r>
              <a:rPr lang="en-US" sz="1601" dirty="0">
                <a:solidFill>
                  <a:srgbClr val="CAD6DE"/>
                </a:solidFill>
                <a:latin typeface="Unbounded" pitchFamily="34" charset="0"/>
                <a:ea typeface="Unbounded" pitchFamily="34" charset="-122"/>
                <a:cs typeface="Unbounded" pitchFamily="34" charset="-120"/>
              </a:rPr>
              <a:t>Increasing Development Costs</a:t>
            </a:r>
            <a:endParaRPr lang="en-US" sz="1601" dirty="0"/>
          </a:p>
        </p:txBody>
      </p:sp>
      <p:sp>
        <p:nvSpPr>
          <p:cNvPr id="13" name="Text 9"/>
          <p:cNvSpPr/>
          <p:nvPr/>
        </p:nvSpPr>
        <p:spPr>
          <a:xfrm>
            <a:off x="7963019" y="4463058"/>
            <a:ext cx="3794641" cy="1936075"/>
          </a:xfrm>
          <a:prstGeom prst="rect">
            <a:avLst/>
          </a:prstGeom>
          <a:noFill/>
          <a:ln/>
        </p:spPr>
        <p:txBody>
          <a:bodyPr wrap="square" rtlCol="0" anchor="t"/>
          <a:lstStyle/>
          <a:p>
            <a:pPr marL="0" indent="0">
              <a:lnSpc>
                <a:spcPts val="2177"/>
              </a:lnSpc>
              <a:buNone/>
            </a:pPr>
            <a:r>
              <a:rPr lang="en-US" sz="1361" dirty="0">
                <a:solidFill>
                  <a:srgbClr val="CAD6DE"/>
                </a:solidFill>
                <a:latin typeface="Cabin" pitchFamily="34" charset="0"/>
                <a:ea typeface="Cabin" pitchFamily="34" charset="-122"/>
                <a:cs typeface="Cabin" pitchFamily="34" charset="-120"/>
              </a:rPr>
              <a:t>Risk: As games become more complex, development costs continue to escalate, potentially pressuring profit margins. Mitigation: The company is investing in mobile and recurrent consumer spending models to create more predictable revenue streams and offset rising development costs.</a:t>
            </a:r>
            <a:endParaRPr lang="en-US" sz="1361" dirty="0"/>
          </a:p>
        </p:txBody>
      </p:sp>
      <p:sp>
        <p:nvSpPr>
          <p:cNvPr id="14" name="Shape 10"/>
          <p:cNvSpPr/>
          <p:nvPr/>
        </p:nvSpPr>
        <p:spPr>
          <a:xfrm>
            <a:off x="2872621" y="6766203"/>
            <a:ext cx="388739" cy="388739"/>
          </a:xfrm>
          <a:prstGeom prst="roundRect">
            <a:avLst>
              <a:gd name="adj" fmla="val 8002"/>
            </a:avLst>
          </a:prstGeom>
          <a:solidFill>
            <a:srgbClr val="304755"/>
          </a:solidFill>
          <a:ln/>
        </p:spPr>
        <p:txBody>
          <a:bodyPr/>
          <a:lstStyle/>
          <a:p>
            <a:endParaRPr lang="en-KR"/>
          </a:p>
        </p:txBody>
      </p:sp>
      <p:sp>
        <p:nvSpPr>
          <p:cNvPr id="15" name="Text 11"/>
          <p:cNvSpPr/>
          <p:nvPr/>
        </p:nvSpPr>
        <p:spPr>
          <a:xfrm>
            <a:off x="2968943" y="6838593"/>
            <a:ext cx="196096" cy="243959"/>
          </a:xfrm>
          <a:prstGeom prst="rect">
            <a:avLst/>
          </a:prstGeom>
          <a:noFill/>
          <a:ln/>
        </p:spPr>
        <p:txBody>
          <a:bodyPr wrap="none" rtlCol="0" anchor="t"/>
          <a:lstStyle/>
          <a:p>
            <a:pPr marL="0" indent="0" algn="ctr">
              <a:lnSpc>
                <a:spcPts val="1921"/>
              </a:lnSpc>
              <a:buNone/>
            </a:pPr>
            <a:r>
              <a:rPr lang="en-US" sz="1921" dirty="0">
                <a:solidFill>
                  <a:srgbClr val="CAD6DE"/>
                </a:solidFill>
                <a:latin typeface="Unbounded" pitchFamily="34" charset="0"/>
                <a:ea typeface="Unbounded" pitchFamily="34" charset="-122"/>
                <a:cs typeface="Unbounded" pitchFamily="34" charset="-120"/>
              </a:rPr>
              <a:t>3</a:t>
            </a:r>
            <a:endParaRPr lang="en-US" sz="1921" dirty="0"/>
          </a:p>
        </p:txBody>
      </p:sp>
      <p:sp>
        <p:nvSpPr>
          <p:cNvPr id="16" name="Text 12"/>
          <p:cNvSpPr/>
          <p:nvPr/>
        </p:nvSpPr>
        <p:spPr>
          <a:xfrm>
            <a:off x="3434120" y="6766203"/>
            <a:ext cx="2469833" cy="254198"/>
          </a:xfrm>
          <a:prstGeom prst="rect">
            <a:avLst/>
          </a:prstGeom>
          <a:noFill/>
          <a:ln/>
        </p:spPr>
        <p:txBody>
          <a:bodyPr wrap="none" rtlCol="0" anchor="t"/>
          <a:lstStyle/>
          <a:p>
            <a:pPr marL="0" indent="0">
              <a:lnSpc>
                <a:spcPts val="2001"/>
              </a:lnSpc>
              <a:buNone/>
            </a:pPr>
            <a:r>
              <a:rPr lang="en-US" sz="1601" dirty="0">
                <a:solidFill>
                  <a:srgbClr val="CAD6DE"/>
                </a:solidFill>
                <a:latin typeface="Unbounded" pitchFamily="34" charset="0"/>
                <a:ea typeface="Unbounded" pitchFamily="34" charset="-122"/>
                <a:cs typeface="Unbounded" pitchFamily="34" charset="-120"/>
              </a:rPr>
              <a:t>Intense Competition</a:t>
            </a:r>
            <a:endParaRPr lang="en-US" sz="1601" dirty="0"/>
          </a:p>
        </p:txBody>
      </p:sp>
      <p:sp>
        <p:nvSpPr>
          <p:cNvPr id="17" name="Text 13"/>
          <p:cNvSpPr/>
          <p:nvPr/>
        </p:nvSpPr>
        <p:spPr>
          <a:xfrm>
            <a:off x="3434120" y="7123986"/>
            <a:ext cx="3794641" cy="1936075"/>
          </a:xfrm>
          <a:prstGeom prst="rect">
            <a:avLst/>
          </a:prstGeom>
          <a:noFill/>
          <a:ln/>
        </p:spPr>
        <p:txBody>
          <a:bodyPr wrap="square" rtlCol="0" anchor="t"/>
          <a:lstStyle/>
          <a:p>
            <a:pPr marL="0" indent="0">
              <a:lnSpc>
                <a:spcPts val="2177"/>
              </a:lnSpc>
              <a:buNone/>
            </a:pPr>
            <a:r>
              <a:rPr lang="en-US" sz="1361" dirty="0">
                <a:solidFill>
                  <a:srgbClr val="CAD6DE"/>
                </a:solidFill>
                <a:latin typeface="Cabin" pitchFamily="34" charset="0"/>
                <a:ea typeface="Cabin" pitchFamily="34" charset="-122"/>
                <a:cs typeface="Cabin" pitchFamily="34" charset="-120"/>
              </a:rPr>
              <a:t>Risk: The video game industry is highly competitive, with both established players and new entrants vying for market share. Mitigation: Take-Two's strong brand recognition and high-quality content help maintain its competitive edge. The company also continues to invest in new IP and technologies to stay ahead of market trends.</a:t>
            </a:r>
            <a:endParaRPr lang="en-US" sz="1361" dirty="0"/>
          </a:p>
        </p:txBody>
      </p:sp>
      <p:sp>
        <p:nvSpPr>
          <p:cNvPr id="18" name="Shape 14"/>
          <p:cNvSpPr/>
          <p:nvPr/>
        </p:nvSpPr>
        <p:spPr>
          <a:xfrm>
            <a:off x="7401520" y="6766203"/>
            <a:ext cx="388739" cy="388739"/>
          </a:xfrm>
          <a:prstGeom prst="roundRect">
            <a:avLst>
              <a:gd name="adj" fmla="val 8002"/>
            </a:avLst>
          </a:prstGeom>
          <a:solidFill>
            <a:srgbClr val="304755"/>
          </a:solidFill>
          <a:ln/>
        </p:spPr>
        <p:txBody>
          <a:bodyPr/>
          <a:lstStyle/>
          <a:p>
            <a:endParaRPr lang="en-KR"/>
          </a:p>
        </p:txBody>
      </p:sp>
      <p:sp>
        <p:nvSpPr>
          <p:cNvPr id="19" name="Text 15"/>
          <p:cNvSpPr/>
          <p:nvPr/>
        </p:nvSpPr>
        <p:spPr>
          <a:xfrm>
            <a:off x="7497961" y="6838593"/>
            <a:ext cx="195858" cy="243959"/>
          </a:xfrm>
          <a:prstGeom prst="rect">
            <a:avLst/>
          </a:prstGeom>
          <a:noFill/>
          <a:ln/>
        </p:spPr>
        <p:txBody>
          <a:bodyPr wrap="none" rtlCol="0" anchor="t"/>
          <a:lstStyle/>
          <a:p>
            <a:pPr marL="0" indent="0" algn="ctr">
              <a:lnSpc>
                <a:spcPts val="1921"/>
              </a:lnSpc>
              <a:buNone/>
            </a:pPr>
            <a:r>
              <a:rPr lang="en-US" sz="1921" dirty="0">
                <a:solidFill>
                  <a:srgbClr val="CAD6DE"/>
                </a:solidFill>
                <a:latin typeface="Unbounded" pitchFamily="34" charset="0"/>
                <a:ea typeface="Unbounded" pitchFamily="34" charset="-122"/>
                <a:cs typeface="Unbounded" pitchFamily="34" charset="-120"/>
              </a:rPr>
              <a:t>4</a:t>
            </a:r>
            <a:endParaRPr lang="en-US" sz="1921" dirty="0"/>
          </a:p>
        </p:txBody>
      </p:sp>
      <p:sp>
        <p:nvSpPr>
          <p:cNvPr id="20" name="Text 16"/>
          <p:cNvSpPr/>
          <p:nvPr/>
        </p:nvSpPr>
        <p:spPr>
          <a:xfrm>
            <a:off x="7963019" y="6766203"/>
            <a:ext cx="2727484" cy="254198"/>
          </a:xfrm>
          <a:prstGeom prst="rect">
            <a:avLst/>
          </a:prstGeom>
          <a:noFill/>
          <a:ln/>
        </p:spPr>
        <p:txBody>
          <a:bodyPr wrap="none" rtlCol="0" anchor="t"/>
          <a:lstStyle/>
          <a:p>
            <a:pPr marL="0" indent="0">
              <a:lnSpc>
                <a:spcPts val="2001"/>
              </a:lnSpc>
              <a:buNone/>
            </a:pPr>
            <a:r>
              <a:rPr lang="en-US" sz="1601" dirty="0">
                <a:solidFill>
                  <a:srgbClr val="CAD6DE"/>
                </a:solidFill>
                <a:latin typeface="Unbounded" pitchFamily="34" charset="0"/>
                <a:ea typeface="Unbounded" pitchFamily="34" charset="-122"/>
                <a:cs typeface="Unbounded" pitchFamily="34" charset="-120"/>
              </a:rPr>
              <a:t>Regulatory Challenges</a:t>
            </a:r>
            <a:endParaRPr lang="en-US" sz="1601" dirty="0"/>
          </a:p>
        </p:txBody>
      </p:sp>
      <p:sp>
        <p:nvSpPr>
          <p:cNvPr id="21" name="Text 17"/>
          <p:cNvSpPr/>
          <p:nvPr/>
        </p:nvSpPr>
        <p:spPr>
          <a:xfrm>
            <a:off x="7963019" y="7123986"/>
            <a:ext cx="3794641" cy="1382911"/>
          </a:xfrm>
          <a:prstGeom prst="rect">
            <a:avLst/>
          </a:prstGeom>
          <a:noFill/>
          <a:ln/>
        </p:spPr>
        <p:txBody>
          <a:bodyPr wrap="square" rtlCol="0" anchor="t"/>
          <a:lstStyle/>
          <a:p>
            <a:pPr marL="0" indent="0">
              <a:lnSpc>
                <a:spcPts val="2177"/>
              </a:lnSpc>
              <a:buNone/>
            </a:pPr>
            <a:r>
              <a:rPr lang="en-US" sz="1361" dirty="0">
                <a:solidFill>
                  <a:srgbClr val="CAD6DE"/>
                </a:solidFill>
                <a:latin typeface="Cabin" pitchFamily="34" charset="0"/>
                <a:ea typeface="Cabin" pitchFamily="34" charset="-122"/>
                <a:cs typeface="Cabin" pitchFamily="34" charset="-120"/>
              </a:rPr>
              <a:t>Risk: The gaming industry faces increasing scrutiny over issues like loot boxes and in-game purchases. Mitigation: Take-Two has been proactive in addressing these concerns and adapting its practices to comply with evolving regulations.</a:t>
            </a:r>
            <a:endParaRPr lang="en-US" sz="1361" dirty="0"/>
          </a:p>
        </p:txBody>
      </p:sp>
      <p:pic>
        <p:nvPicPr>
          <p:cNvPr id="22"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txBody>
          <a:bodyPr/>
          <a:lstStyle/>
          <a:p>
            <a:endParaRPr lang="en-KR"/>
          </a:p>
        </p:txBody>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091238" y="685086"/>
            <a:ext cx="7934325" cy="1016318"/>
          </a:xfrm>
          <a:prstGeom prst="rect">
            <a:avLst/>
          </a:prstGeom>
          <a:noFill/>
          <a:ln/>
        </p:spPr>
        <p:txBody>
          <a:bodyPr wrap="square" rtlCol="0" anchor="t"/>
          <a:lstStyle/>
          <a:p>
            <a:pPr marL="0" indent="0">
              <a:lnSpc>
                <a:spcPts val="4002"/>
              </a:lnSpc>
              <a:buNone/>
            </a:pPr>
            <a:r>
              <a:rPr lang="en-US" sz="3202" dirty="0">
                <a:solidFill>
                  <a:srgbClr val="FFFFFF"/>
                </a:solidFill>
                <a:latin typeface="Unbounded" pitchFamily="34" charset="0"/>
                <a:ea typeface="Unbounded" pitchFamily="34" charset="-122"/>
                <a:cs typeface="Unbounded" pitchFamily="34" charset="-120"/>
              </a:rPr>
              <a:t>Sustainable Competitive Advantages</a:t>
            </a:r>
            <a:endParaRPr lang="en-US" sz="3202" dirty="0"/>
          </a:p>
        </p:txBody>
      </p:sp>
      <p:pic>
        <p:nvPicPr>
          <p:cNvPr id="6" name="Image 2" descr="preencoded.png"/>
          <p:cNvPicPr>
            <a:picLocks noChangeAspect="1"/>
          </p:cNvPicPr>
          <p:nvPr/>
        </p:nvPicPr>
        <p:blipFill>
          <a:blip r:embed="rId5"/>
          <a:stretch>
            <a:fillRect/>
          </a:stretch>
        </p:blipFill>
        <p:spPr>
          <a:xfrm>
            <a:off x="6091238" y="1960602"/>
            <a:ext cx="431959" cy="431959"/>
          </a:xfrm>
          <a:prstGeom prst="rect">
            <a:avLst/>
          </a:prstGeom>
        </p:spPr>
      </p:pic>
      <p:sp>
        <p:nvSpPr>
          <p:cNvPr id="7" name="Text 2"/>
          <p:cNvSpPr/>
          <p:nvPr/>
        </p:nvSpPr>
        <p:spPr>
          <a:xfrm>
            <a:off x="6091238" y="2565321"/>
            <a:ext cx="2033111" cy="254198"/>
          </a:xfrm>
          <a:prstGeom prst="rect">
            <a:avLst/>
          </a:prstGeom>
          <a:noFill/>
          <a:ln/>
        </p:spPr>
        <p:txBody>
          <a:bodyPr wrap="none" rtlCol="0" anchor="t"/>
          <a:lstStyle/>
          <a:p>
            <a:pPr marL="0" indent="0" algn="l">
              <a:lnSpc>
                <a:spcPts val="2001"/>
              </a:lnSpc>
              <a:buNone/>
            </a:pPr>
            <a:r>
              <a:rPr lang="en-US" sz="1601" dirty="0">
                <a:solidFill>
                  <a:srgbClr val="CAD6DE"/>
                </a:solidFill>
                <a:latin typeface="Unbounded" pitchFamily="34" charset="0"/>
                <a:ea typeface="Unbounded" pitchFamily="34" charset="-122"/>
                <a:cs typeface="Unbounded" pitchFamily="34" charset="-120"/>
              </a:rPr>
              <a:t>Valuable IP</a:t>
            </a:r>
            <a:endParaRPr lang="en-US" sz="1601" dirty="0"/>
          </a:p>
        </p:txBody>
      </p:sp>
      <p:sp>
        <p:nvSpPr>
          <p:cNvPr id="8" name="Text 3"/>
          <p:cNvSpPr/>
          <p:nvPr/>
        </p:nvSpPr>
        <p:spPr>
          <a:xfrm>
            <a:off x="6091238" y="2923103"/>
            <a:ext cx="7934325" cy="553164"/>
          </a:xfrm>
          <a:prstGeom prst="rect">
            <a:avLst/>
          </a:prstGeom>
          <a:noFill/>
          <a:ln/>
        </p:spPr>
        <p:txBody>
          <a:bodyPr wrap="square" rtlCol="0" anchor="t"/>
          <a:lstStyle/>
          <a:p>
            <a:pPr marL="0" indent="0" algn="l">
              <a:lnSpc>
                <a:spcPts val="2177"/>
              </a:lnSpc>
              <a:buNone/>
            </a:pPr>
            <a:r>
              <a:rPr lang="en-US" sz="1361" dirty="0">
                <a:solidFill>
                  <a:srgbClr val="CAD6DE"/>
                </a:solidFill>
                <a:latin typeface="Cabin" pitchFamily="34" charset="0"/>
                <a:ea typeface="Cabin" pitchFamily="34" charset="-122"/>
                <a:cs typeface="Cabin" pitchFamily="34" charset="-120"/>
              </a:rPr>
              <a:t>Take-Two owns some of the most valuable franchises in gaming, including Grand Theft Auto, providing a strong moat and recurring revenue streams.</a:t>
            </a:r>
            <a:endParaRPr lang="en-US" sz="1361" dirty="0"/>
          </a:p>
        </p:txBody>
      </p:sp>
      <p:pic>
        <p:nvPicPr>
          <p:cNvPr id="9" name="Image 3" descr="preencoded.png"/>
          <p:cNvPicPr>
            <a:picLocks noChangeAspect="1"/>
          </p:cNvPicPr>
          <p:nvPr/>
        </p:nvPicPr>
        <p:blipFill>
          <a:blip r:embed="rId6"/>
          <a:stretch>
            <a:fillRect/>
          </a:stretch>
        </p:blipFill>
        <p:spPr>
          <a:xfrm>
            <a:off x="6091238" y="3994666"/>
            <a:ext cx="431959" cy="431959"/>
          </a:xfrm>
          <a:prstGeom prst="rect">
            <a:avLst/>
          </a:prstGeom>
        </p:spPr>
      </p:pic>
      <p:sp>
        <p:nvSpPr>
          <p:cNvPr id="10" name="Text 4"/>
          <p:cNvSpPr/>
          <p:nvPr/>
        </p:nvSpPr>
        <p:spPr>
          <a:xfrm>
            <a:off x="6091238" y="4599384"/>
            <a:ext cx="2033111" cy="254198"/>
          </a:xfrm>
          <a:prstGeom prst="rect">
            <a:avLst/>
          </a:prstGeom>
          <a:noFill/>
          <a:ln/>
        </p:spPr>
        <p:txBody>
          <a:bodyPr wrap="none" rtlCol="0" anchor="t"/>
          <a:lstStyle/>
          <a:p>
            <a:pPr marL="0" indent="0" algn="l">
              <a:lnSpc>
                <a:spcPts val="2001"/>
              </a:lnSpc>
              <a:buNone/>
            </a:pPr>
            <a:r>
              <a:rPr lang="en-US" sz="1601" dirty="0">
                <a:solidFill>
                  <a:srgbClr val="CAD6DE"/>
                </a:solidFill>
                <a:latin typeface="Unbounded" pitchFamily="34" charset="0"/>
                <a:ea typeface="Unbounded" pitchFamily="34" charset="-122"/>
                <a:cs typeface="Unbounded" pitchFamily="34" charset="-120"/>
              </a:rPr>
              <a:t>Brand Loyalty</a:t>
            </a:r>
            <a:endParaRPr lang="en-US" sz="1601" dirty="0"/>
          </a:p>
        </p:txBody>
      </p:sp>
      <p:sp>
        <p:nvSpPr>
          <p:cNvPr id="11" name="Text 5"/>
          <p:cNvSpPr/>
          <p:nvPr/>
        </p:nvSpPr>
        <p:spPr>
          <a:xfrm>
            <a:off x="6091238" y="4957167"/>
            <a:ext cx="7934325" cy="553164"/>
          </a:xfrm>
          <a:prstGeom prst="rect">
            <a:avLst/>
          </a:prstGeom>
          <a:noFill/>
          <a:ln/>
        </p:spPr>
        <p:txBody>
          <a:bodyPr wrap="square" rtlCol="0" anchor="t"/>
          <a:lstStyle/>
          <a:p>
            <a:pPr marL="0" indent="0" algn="l">
              <a:lnSpc>
                <a:spcPts val="2177"/>
              </a:lnSpc>
              <a:buNone/>
            </a:pPr>
            <a:r>
              <a:rPr lang="en-US" sz="1361" dirty="0">
                <a:solidFill>
                  <a:srgbClr val="CAD6DE"/>
                </a:solidFill>
                <a:latin typeface="Cabin" pitchFamily="34" charset="0"/>
                <a:ea typeface="Cabin" pitchFamily="34" charset="-122"/>
                <a:cs typeface="Cabin" pitchFamily="34" charset="-120"/>
              </a:rPr>
              <a:t>The company's reputation for high-quality games fosters strong customer loyalty, ensuring a dedicated fan base for new releases and updates.</a:t>
            </a:r>
            <a:endParaRPr lang="en-US" sz="1361" dirty="0"/>
          </a:p>
        </p:txBody>
      </p:sp>
      <p:pic>
        <p:nvPicPr>
          <p:cNvPr id="12" name="Image 4" descr="preencoded.png"/>
          <p:cNvPicPr>
            <a:picLocks noChangeAspect="1"/>
          </p:cNvPicPr>
          <p:nvPr/>
        </p:nvPicPr>
        <p:blipFill>
          <a:blip r:embed="rId7"/>
          <a:stretch>
            <a:fillRect/>
          </a:stretch>
        </p:blipFill>
        <p:spPr>
          <a:xfrm>
            <a:off x="6091238" y="6028730"/>
            <a:ext cx="431959" cy="431959"/>
          </a:xfrm>
          <a:prstGeom prst="rect">
            <a:avLst/>
          </a:prstGeom>
        </p:spPr>
      </p:pic>
      <p:sp>
        <p:nvSpPr>
          <p:cNvPr id="13" name="Text 6"/>
          <p:cNvSpPr/>
          <p:nvPr/>
        </p:nvSpPr>
        <p:spPr>
          <a:xfrm>
            <a:off x="6091238" y="6633448"/>
            <a:ext cx="2387679" cy="254198"/>
          </a:xfrm>
          <a:prstGeom prst="rect">
            <a:avLst/>
          </a:prstGeom>
          <a:noFill/>
          <a:ln/>
        </p:spPr>
        <p:txBody>
          <a:bodyPr wrap="none" rtlCol="0" anchor="t"/>
          <a:lstStyle/>
          <a:p>
            <a:pPr marL="0" indent="0" algn="l">
              <a:lnSpc>
                <a:spcPts val="2001"/>
              </a:lnSpc>
              <a:buNone/>
            </a:pPr>
            <a:r>
              <a:rPr lang="en-US" sz="1601" dirty="0">
                <a:solidFill>
                  <a:srgbClr val="CAD6DE"/>
                </a:solidFill>
                <a:latin typeface="Unbounded" pitchFamily="34" charset="0"/>
                <a:ea typeface="Unbounded" pitchFamily="34" charset="-122"/>
                <a:cs typeface="Unbounded" pitchFamily="34" charset="-120"/>
              </a:rPr>
              <a:t>Diversified Portfolio</a:t>
            </a:r>
            <a:endParaRPr lang="en-US" sz="1601" dirty="0"/>
          </a:p>
        </p:txBody>
      </p:sp>
      <p:sp>
        <p:nvSpPr>
          <p:cNvPr id="14" name="Text 7"/>
          <p:cNvSpPr/>
          <p:nvPr/>
        </p:nvSpPr>
        <p:spPr>
          <a:xfrm>
            <a:off x="6091238" y="6991231"/>
            <a:ext cx="7934325" cy="553164"/>
          </a:xfrm>
          <a:prstGeom prst="rect">
            <a:avLst/>
          </a:prstGeom>
          <a:noFill/>
          <a:ln/>
        </p:spPr>
        <p:txBody>
          <a:bodyPr wrap="square" rtlCol="0" anchor="t"/>
          <a:lstStyle/>
          <a:p>
            <a:pPr marL="0" indent="0" algn="l">
              <a:lnSpc>
                <a:spcPts val="2177"/>
              </a:lnSpc>
              <a:buNone/>
            </a:pPr>
            <a:r>
              <a:rPr lang="en-US" sz="1361" dirty="0">
                <a:solidFill>
                  <a:srgbClr val="CAD6DE"/>
                </a:solidFill>
                <a:latin typeface="Cabin" pitchFamily="34" charset="0"/>
                <a:ea typeface="Cabin" pitchFamily="34" charset="-122"/>
                <a:cs typeface="Cabin" pitchFamily="34" charset="-120"/>
              </a:rPr>
              <a:t>Take-Two's range of games across various genres and platforms reduces risk and provides multiple growth avenues in the dynamic gaming market.</a:t>
            </a:r>
            <a:endParaRPr lang="en-US" sz="1361" dirty="0"/>
          </a:p>
        </p:txBody>
      </p:sp>
      <p:pic>
        <p:nvPicPr>
          <p:cNvPr id="15"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txBody>
          <a:bodyPr/>
          <a:lstStyle/>
          <a:p>
            <a:endParaRPr lang="en-KR"/>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604837" y="704969"/>
            <a:ext cx="7934325" cy="1016318"/>
          </a:xfrm>
          <a:prstGeom prst="rect">
            <a:avLst/>
          </a:prstGeom>
          <a:noFill/>
          <a:ln/>
        </p:spPr>
        <p:txBody>
          <a:bodyPr wrap="square" rtlCol="0" anchor="t"/>
          <a:lstStyle/>
          <a:p>
            <a:pPr marL="0" indent="0">
              <a:lnSpc>
                <a:spcPts val="4002"/>
              </a:lnSpc>
              <a:buNone/>
            </a:pPr>
            <a:r>
              <a:rPr lang="en-US" sz="3202" dirty="0">
                <a:solidFill>
                  <a:srgbClr val="FFFFFF"/>
                </a:solidFill>
                <a:latin typeface="Unbounded" pitchFamily="34" charset="0"/>
                <a:ea typeface="Unbounded" pitchFamily="34" charset="-122"/>
                <a:cs typeface="Unbounded" pitchFamily="34" charset="-120"/>
              </a:rPr>
              <a:t>Industry Tailwinds and Growth Opportunities</a:t>
            </a:r>
            <a:endParaRPr lang="en-US" sz="3202" dirty="0"/>
          </a:p>
        </p:txBody>
      </p:sp>
      <p:sp>
        <p:nvSpPr>
          <p:cNvPr id="6" name="Shape 2"/>
          <p:cNvSpPr/>
          <p:nvPr/>
        </p:nvSpPr>
        <p:spPr>
          <a:xfrm>
            <a:off x="669667" y="2174796"/>
            <a:ext cx="388739" cy="388739"/>
          </a:xfrm>
          <a:prstGeom prst="roundRect">
            <a:avLst>
              <a:gd name="adj" fmla="val 8002"/>
            </a:avLst>
          </a:prstGeom>
          <a:solidFill>
            <a:srgbClr val="304755"/>
          </a:solidFill>
          <a:ln/>
        </p:spPr>
        <p:txBody>
          <a:bodyPr/>
          <a:lstStyle/>
          <a:p>
            <a:endParaRPr lang="en-KR"/>
          </a:p>
        </p:txBody>
      </p:sp>
      <p:sp>
        <p:nvSpPr>
          <p:cNvPr id="7" name="Text 3"/>
          <p:cNvSpPr/>
          <p:nvPr/>
        </p:nvSpPr>
        <p:spPr>
          <a:xfrm>
            <a:off x="806589" y="2247186"/>
            <a:ext cx="114895" cy="243959"/>
          </a:xfrm>
          <a:prstGeom prst="rect">
            <a:avLst/>
          </a:prstGeom>
          <a:noFill/>
          <a:ln/>
        </p:spPr>
        <p:txBody>
          <a:bodyPr wrap="none" rtlCol="0" anchor="t"/>
          <a:lstStyle/>
          <a:p>
            <a:pPr marL="0" indent="0" algn="ctr">
              <a:lnSpc>
                <a:spcPts val="1921"/>
              </a:lnSpc>
              <a:buNone/>
            </a:pPr>
            <a:r>
              <a:rPr lang="en-US" sz="1921" dirty="0">
                <a:solidFill>
                  <a:srgbClr val="CAD6DE"/>
                </a:solidFill>
                <a:latin typeface="Unbounded" pitchFamily="34" charset="0"/>
                <a:ea typeface="Unbounded" pitchFamily="34" charset="-122"/>
                <a:cs typeface="Unbounded" pitchFamily="34" charset="-120"/>
              </a:rPr>
              <a:t>1</a:t>
            </a:r>
            <a:endParaRPr lang="en-US" sz="1921" dirty="0"/>
          </a:p>
        </p:txBody>
      </p:sp>
      <p:sp>
        <p:nvSpPr>
          <p:cNvPr id="8" name="Text 4"/>
          <p:cNvSpPr/>
          <p:nvPr/>
        </p:nvSpPr>
        <p:spPr>
          <a:xfrm>
            <a:off x="1814513" y="2153245"/>
            <a:ext cx="2975729" cy="254198"/>
          </a:xfrm>
          <a:prstGeom prst="rect">
            <a:avLst/>
          </a:prstGeom>
          <a:noFill/>
          <a:ln/>
        </p:spPr>
        <p:txBody>
          <a:bodyPr wrap="none" rtlCol="0" anchor="t"/>
          <a:lstStyle/>
          <a:p>
            <a:pPr marL="0" indent="0" algn="l">
              <a:lnSpc>
                <a:spcPts val="2001"/>
              </a:lnSpc>
              <a:buNone/>
            </a:pPr>
            <a:r>
              <a:rPr lang="en-US" sz="1601" dirty="0">
                <a:solidFill>
                  <a:srgbClr val="CAD6DE"/>
                </a:solidFill>
                <a:latin typeface="Unbounded" pitchFamily="34" charset="0"/>
                <a:ea typeface="Unbounded" pitchFamily="34" charset="-122"/>
                <a:cs typeface="Unbounded" pitchFamily="34" charset="-120"/>
              </a:rPr>
              <a:t>Growing Gaming Market</a:t>
            </a:r>
            <a:endParaRPr lang="en-US" sz="1601" dirty="0"/>
          </a:p>
        </p:txBody>
      </p:sp>
      <p:sp>
        <p:nvSpPr>
          <p:cNvPr id="9" name="Text 5"/>
          <p:cNvSpPr/>
          <p:nvPr/>
        </p:nvSpPr>
        <p:spPr>
          <a:xfrm>
            <a:off x="1814513" y="2511028"/>
            <a:ext cx="6724650" cy="553164"/>
          </a:xfrm>
          <a:prstGeom prst="rect">
            <a:avLst/>
          </a:prstGeom>
          <a:noFill/>
          <a:ln/>
        </p:spPr>
        <p:txBody>
          <a:bodyPr wrap="square" rtlCol="0" anchor="t"/>
          <a:lstStyle/>
          <a:p>
            <a:pPr marL="0" indent="0" algn="l">
              <a:lnSpc>
                <a:spcPts val="2177"/>
              </a:lnSpc>
              <a:buNone/>
            </a:pPr>
            <a:r>
              <a:rPr lang="en-US" sz="1361" dirty="0">
                <a:solidFill>
                  <a:srgbClr val="CAD6DE"/>
                </a:solidFill>
                <a:latin typeface="Cabin" pitchFamily="34" charset="0"/>
                <a:ea typeface="Cabin" pitchFamily="34" charset="-122"/>
                <a:cs typeface="Cabin" pitchFamily="34" charset="-120"/>
              </a:rPr>
              <a:t>The global video game market is projected to reach $321 billion by 2026, with a CAGR of 8.94% from 2022 to 2026, providing a robust growth environment for Take-Two.</a:t>
            </a:r>
            <a:endParaRPr lang="en-US" sz="1361" dirty="0"/>
          </a:p>
        </p:txBody>
      </p:sp>
      <p:sp>
        <p:nvSpPr>
          <p:cNvPr id="10" name="Shape 6"/>
          <p:cNvSpPr/>
          <p:nvPr/>
        </p:nvSpPr>
        <p:spPr>
          <a:xfrm>
            <a:off x="669667" y="3604022"/>
            <a:ext cx="388739" cy="388739"/>
          </a:xfrm>
          <a:prstGeom prst="roundRect">
            <a:avLst>
              <a:gd name="adj" fmla="val 8002"/>
            </a:avLst>
          </a:prstGeom>
          <a:solidFill>
            <a:srgbClr val="304755"/>
          </a:solidFill>
          <a:ln/>
        </p:spPr>
        <p:txBody>
          <a:bodyPr/>
          <a:lstStyle/>
          <a:p>
            <a:endParaRPr lang="en-KR"/>
          </a:p>
        </p:txBody>
      </p:sp>
      <p:sp>
        <p:nvSpPr>
          <p:cNvPr id="11" name="Text 7"/>
          <p:cNvSpPr/>
          <p:nvPr/>
        </p:nvSpPr>
        <p:spPr>
          <a:xfrm>
            <a:off x="767775" y="3676412"/>
            <a:ext cx="192405" cy="243959"/>
          </a:xfrm>
          <a:prstGeom prst="rect">
            <a:avLst/>
          </a:prstGeom>
          <a:noFill/>
          <a:ln/>
        </p:spPr>
        <p:txBody>
          <a:bodyPr wrap="none" rtlCol="0" anchor="t"/>
          <a:lstStyle/>
          <a:p>
            <a:pPr marL="0" indent="0" algn="ctr">
              <a:lnSpc>
                <a:spcPts val="1921"/>
              </a:lnSpc>
              <a:buNone/>
            </a:pPr>
            <a:r>
              <a:rPr lang="en-US" sz="1921" dirty="0">
                <a:solidFill>
                  <a:srgbClr val="CAD6DE"/>
                </a:solidFill>
                <a:latin typeface="Unbounded" pitchFamily="34" charset="0"/>
                <a:ea typeface="Unbounded" pitchFamily="34" charset="-122"/>
                <a:cs typeface="Unbounded" pitchFamily="34" charset="-120"/>
              </a:rPr>
              <a:t>2</a:t>
            </a:r>
            <a:endParaRPr lang="en-US" sz="1921" dirty="0"/>
          </a:p>
        </p:txBody>
      </p:sp>
      <p:sp>
        <p:nvSpPr>
          <p:cNvPr id="12" name="Text 8"/>
          <p:cNvSpPr/>
          <p:nvPr/>
        </p:nvSpPr>
        <p:spPr>
          <a:xfrm>
            <a:off x="1814513" y="3582472"/>
            <a:ext cx="2886313" cy="254198"/>
          </a:xfrm>
          <a:prstGeom prst="rect">
            <a:avLst/>
          </a:prstGeom>
          <a:noFill/>
          <a:ln/>
        </p:spPr>
        <p:txBody>
          <a:bodyPr wrap="none" rtlCol="0" anchor="t"/>
          <a:lstStyle/>
          <a:p>
            <a:pPr marL="0" indent="0" algn="l">
              <a:lnSpc>
                <a:spcPts val="2001"/>
              </a:lnSpc>
              <a:buNone/>
            </a:pPr>
            <a:r>
              <a:rPr lang="en-US" sz="1601" dirty="0">
                <a:solidFill>
                  <a:srgbClr val="CAD6DE"/>
                </a:solidFill>
                <a:latin typeface="Unbounded" pitchFamily="34" charset="0"/>
                <a:ea typeface="Unbounded" pitchFamily="34" charset="-122"/>
                <a:cs typeface="Unbounded" pitchFamily="34" charset="-120"/>
              </a:rPr>
              <a:t>Increasing Engagement</a:t>
            </a:r>
            <a:endParaRPr lang="en-US" sz="1601" dirty="0"/>
          </a:p>
        </p:txBody>
      </p:sp>
      <p:sp>
        <p:nvSpPr>
          <p:cNvPr id="13" name="Text 9"/>
          <p:cNvSpPr/>
          <p:nvPr/>
        </p:nvSpPr>
        <p:spPr>
          <a:xfrm>
            <a:off x="1814513" y="3940254"/>
            <a:ext cx="6724650" cy="553164"/>
          </a:xfrm>
          <a:prstGeom prst="rect">
            <a:avLst/>
          </a:prstGeom>
          <a:noFill/>
          <a:ln/>
        </p:spPr>
        <p:txBody>
          <a:bodyPr wrap="square" rtlCol="0" anchor="t"/>
          <a:lstStyle/>
          <a:p>
            <a:pPr marL="0" indent="0" algn="l">
              <a:lnSpc>
                <a:spcPts val="2177"/>
              </a:lnSpc>
              <a:buNone/>
            </a:pPr>
            <a:r>
              <a:rPr lang="en-US" sz="1361" dirty="0">
                <a:solidFill>
                  <a:srgbClr val="CAD6DE"/>
                </a:solidFill>
                <a:latin typeface="Cabin" pitchFamily="34" charset="0"/>
                <a:ea typeface="Cabin" pitchFamily="34" charset="-122"/>
                <a:cs typeface="Cabin" pitchFamily="34" charset="-120"/>
              </a:rPr>
              <a:t>Gaming is becoming more mainstream, with increasing engagement across all demographics, expanding Take-Two's potential customer base.</a:t>
            </a:r>
            <a:endParaRPr lang="en-US" sz="1361" dirty="0"/>
          </a:p>
        </p:txBody>
      </p:sp>
      <p:sp>
        <p:nvSpPr>
          <p:cNvPr id="14" name="Shape 10"/>
          <p:cNvSpPr/>
          <p:nvPr/>
        </p:nvSpPr>
        <p:spPr>
          <a:xfrm>
            <a:off x="669667" y="5033248"/>
            <a:ext cx="388739" cy="388739"/>
          </a:xfrm>
          <a:prstGeom prst="roundRect">
            <a:avLst>
              <a:gd name="adj" fmla="val 8002"/>
            </a:avLst>
          </a:prstGeom>
          <a:solidFill>
            <a:srgbClr val="304755"/>
          </a:solidFill>
          <a:ln/>
        </p:spPr>
        <p:txBody>
          <a:bodyPr/>
          <a:lstStyle/>
          <a:p>
            <a:endParaRPr lang="en-KR"/>
          </a:p>
        </p:txBody>
      </p:sp>
      <p:sp>
        <p:nvSpPr>
          <p:cNvPr id="15" name="Text 11"/>
          <p:cNvSpPr/>
          <p:nvPr/>
        </p:nvSpPr>
        <p:spPr>
          <a:xfrm>
            <a:off x="765989" y="5105638"/>
            <a:ext cx="196096" cy="243959"/>
          </a:xfrm>
          <a:prstGeom prst="rect">
            <a:avLst/>
          </a:prstGeom>
          <a:noFill/>
          <a:ln/>
        </p:spPr>
        <p:txBody>
          <a:bodyPr wrap="none" rtlCol="0" anchor="t"/>
          <a:lstStyle/>
          <a:p>
            <a:pPr marL="0" indent="0" algn="ctr">
              <a:lnSpc>
                <a:spcPts val="1921"/>
              </a:lnSpc>
              <a:buNone/>
            </a:pPr>
            <a:r>
              <a:rPr lang="en-US" sz="1921" dirty="0">
                <a:solidFill>
                  <a:srgbClr val="CAD6DE"/>
                </a:solidFill>
                <a:latin typeface="Unbounded" pitchFamily="34" charset="0"/>
                <a:ea typeface="Unbounded" pitchFamily="34" charset="-122"/>
                <a:cs typeface="Unbounded" pitchFamily="34" charset="-120"/>
              </a:rPr>
              <a:t>3</a:t>
            </a:r>
            <a:endParaRPr lang="en-US" sz="1921" dirty="0"/>
          </a:p>
        </p:txBody>
      </p:sp>
      <p:sp>
        <p:nvSpPr>
          <p:cNvPr id="16" name="Text 12"/>
          <p:cNvSpPr/>
          <p:nvPr/>
        </p:nvSpPr>
        <p:spPr>
          <a:xfrm>
            <a:off x="1814513" y="5011698"/>
            <a:ext cx="3560207" cy="254198"/>
          </a:xfrm>
          <a:prstGeom prst="rect">
            <a:avLst/>
          </a:prstGeom>
          <a:noFill/>
          <a:ln/>
        </p:spPr>
        <p:txBody>
          <a:bodyPr wrap="none" rtlCol="0" anchor="t"/>
          <a:lstStyle/>
          <a:p>
            <a:pPr marL="0" indent="0" algn="l">
              <a:lnSpc>
                <a:spcPts val="2001"/>
              </a:lnSpc>
              <a:buNone/>
            </a:pPr>
            <a:r>
              <a:rPr lang="en-US" sz="1601" dirty="0">
                <a:solidFill>
                  <a:srgbClr val="CAD6DE"/>
                </a:solidFill>
                <a:latin typeface="Unbounded" pitchFamily="34" charset="0"/>
                <a:ea typeface="Unbounded" pitchFamily="34" charset="-122"/>
                <a:cs typeface="Unbounded" pitchFamily="34" charset="-120"/>
              </a:rPr>
              <a:t>Technological Advancements</a:t>
            </a:r>
            <a:endParaRPr lang="en-US" sz="1601" dirty="0"/>
          </a:p>
        </p:txBody>
      </p:sp>
      <p:sp>
        <p:nvSpPr>
          <p:cNvPr id="17" name="Text 13"/>
          <p:cNvSpPr/>
          <p:nvPr/>
        </p:nvSpPr>
        <p:spPr>
          <a:xfrm>
            <a:off x="1814513" y="5369481"/>
            <a:ext cx="6724650" cy="553164"/>
          </a:xfrm>
          <a:prstGeom prst="rect">
            <a:avLst/>
          </a:prstGeom>
          <a:noFill/>
          <a:ln/>
        </p:spPr>
        <p:txBody>
          <a:bodyPr wrap="square" rtlCol="0" anchor="t"/>
          <a:lstStyle/>
          <a:p>
            <a:pPr marL="0" indent="0" algn="l">
              <a:lnSpc>
                <a:spcPts val="2177"/>
              </a:lnSpc>
              <a:buNone/>
            </a:pPr>
            <a:r>
              <a:rPr lang="en-US" sz="1361" dirty="0">
                <a:solidFill>
                  <a:srgbClr val="CAD6DE"/>
                </a:solidFill>
                <a:latin typeface="Cabin" pitchFamily="34" charset="0"/>
                <a:ea typeface="Cabin" pitchFamily="34" charset="-122"/>
                <a:cs typeface="Cabin" pitchFamily="34" charset="-120"/>
              </a:rPr>
              <a:t>New technologies like cloud gaming and virtual reality present growth opportunities for Take-Two to expand its offerings and reach new markets.</a:t>
            </a:r>
            <a:endParaRPr lang="en-US" sz="1361" dirty="0"/>
          </a:p>
        </p:txBody>
      </p:sp>
      <p:sp>
        <p:nvSpPr>
          <p:cNvPr id="18" name="Shape 14"/>
          <p:cNvSpPr/>
          <p:nvPr/>
        </p:nvSpPr>
        <p:spPr>
          <a:xfrm>
            <a:off x="669667" y="6462474"/>
            <a:ext cx="388739" cy="388739"/>
          </a:xfrm>
          <a:prstGeom prst="roundRect">
            <a:avLst>
              <a:gd name="adj" fmla="val 8002"/>
            </a:avLst>
          </a:prstGeom>
          <a:solidFill>
            <a:srgbClr val="304755"/>
          </a:solidFill>
          <a:ln/>
        </p:spPr>
        <p:txBody>
          <a:bodyPr/>
          <a:lstStyle/>
          <a:p>
            <a:endParaRPr lang="en-KR"/>
          </a:p>
        </p:txBody>
      </p:sp>
      <p:sp>
        <p:nvSpPr>
          <p:cNvPr id="19" name="Text 15"/>
          <p:cNvSpPr/>
          <p:nvPr/>
        </p:nvSpPr>
        <p:spPr>
          <a:xfrm>
            <a:off x="766108" y="6534864"/>
            <a:ext cx="195858" cy="243959"/>
          </a:xfrm>
          <a:prstGeom prst="rect">
            <a:avLst/>
          </a:prstGeom>
          <a:noFill/>
          <a:ln/>
        </p:spPr>
        <p:txBody>
          <a:bodyPr wrap="none" rtlCol="0" anchor="t"/>
          <a:lstStyle/>
          <a:p>
            <a:pPr marL="0" indent="0" algn="ctr">
              <a:lnSpc>
                <a:spcPts val="1921"/>
              </a:lnSpc>
              <a:buNone/>
            </a:pPr>
            <a:r>
              <a:rPr lang="en-US" sz="1921" dirty="0">
                <a:solidFill>
                  <a:srgbClr val="CAD6DE"/>
                </a:solidFill>
                <a:latin typeface="Unbounded" pitchFamily="34" charset="0"/>
                <a:ea typeface="Unbounded" pitchFamily="34" charset="-122"/>
                <a:cs typeface="Unbounded" pitchFamily="34" charset="-120"/>
              </a:rPr>
              <a:t>4</a:t>
            </a:r>
            <a:endParaRPr lang="en-US" sz="1921" dirty="0"/>
          </a:p>
        </p:txBody>
      </p:sp>
      <p:sp>
        <p:nvSpPr>
          <p:cNvPr id="20" name="Text 16"/>
          <p:cNvSpPr/>
          <p:nvPr/>
        </p:nvSpPr>
        <p:spPr>
          <a:xfrm>
            <a:off x="1814513" y="6440924"/>
            <a:ext cx="2688550" cy="254198"/>
          </a:xfrm>
          <a:prstGeom prst="rect">
            <a:avLst/>
          </a:prstGeom>
          <a:noFill/>
          <a:ln/>
        </p:spPr>
        <p:txBody>
          <a:bodyPr wrap="none" rtlCol="0" anchor="t"/>
          <a:lstStyle/>
          <a:p>
            <a:pPr marL="0" indent="0" algn="l">
              <a:lnSpc>
                <a:spcPts val="2001"/>
              </a:lnSpc>
              <a:buNone/>
            </a:pPr>
            <a:r>
              <a:rPr lang="en-US" sz="1601" dirty="0">
                <a:solidFill>
                  <a:srgbClr val="CAD6DE"/>
                </a:solidFill>
                <a:latin typeface="Unbounded" pitchFamily="34" charset="0"/>
                <a:ea typeface="Unbounded" pitchFamily="34" charset="-122"/>
                <a:cs typeface="Unbounded" pitchFamily="34" charset="-120"/>
              </a:rPr>
              <a:t>Strategic Acquisitions</a:t>
            </a:r>
            <a:endParaRPr lang="en-US" sz="1601" dirty="0"/>
          </a:p>
        </p:txBody>
      </p:sp>
      <p:sp>
        <p:nvSpPr>
          <p:cNvPr id="21" name="Text 17"/>
          <p:cNvSpPr/>
          <p:nvPr/>
        </p:nvSpPr>
        <p:spPr>
          <a:xfrm>
            <a:off x="1814513" y="6798707"/>
            <a:ext cx="6724650" cy="553164"/>
          </a:xfrm>
          <a:prstGeom prst="rect">
            <a:avLst/>
          </a:prstGeom>
          <a:noFill/>
          <a:ln/>
        </p:spPr>
        <p:txBody>
          <a:bodyPr wrap="square" rtlCol="0" anchor="t"/>
          <a:lstStyle/>
          <a:p>
            <a:pPr marL="0" indent="0" algn="l">
              <a:lnSpc>
                <a:spcPts val="2177"/>
              </a:lnSpc>
              <a:buNone/>
            </a:pPr>
            <a:r>
              <a:rPr lang="en-US" sz="1361" dirty="0">
                <a:solidFill>
                  <a:srgbClr val="CAD6DE"/>
                </a:solidFill>
                <a:latin typeface="Cabin" pitchFamily="34" charset="0"/>
                <a:ea typeface="Cabin" pitchFamily="34" charset="-122"/>
                <a:cs typeface="Cabin" pitchFamily="34" charset="-120"/>
              </a:rPr>
              <a:t>Take-Two's smart acquisitions, such as Zynga, expand its presence in mobile gaming and provide new avenues for growth and revenue diversification.</a:t>
            </a:r>
            <a:endParaRPr lang="en-US" sz="1361" dirty="0"/>
          </a:p>
        </p:txBody>
      </p:sp>
      <p:pic>
        <p:nvPicPr>
          <p:cNvPr id="22"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4786</TotalTime>
  <Words>1115</Words>
  <Application>Microsoft Macintosh PowerPoint</Application>
  <PresentationFormat>Custom</PresentationFormat>
  <Paragraphs>106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Cabin</vt:lpstr>
      <vt:lpstr>Unbounded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Son Yong Song</cp:lastModifiedBy>
  <cp:revision>2</cp:revision>
  <dcterms:created xsi:type="dcterms:W3CDTF">2024-07-25T01:53:08Z</dcterms:created>
  <dcterms:modified xsi:type="dcterms:W3CDTF">2024-07-28T09:40:33Z</dcterms:modified>
</cp:coreProperties>
</file>