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259" r:id="rId3"/>
    <p:sldId id="260" r:id="rId4"/>
    <p:sldId id="263" r:id="rId5"/>
    <p:sldId id="265" r:id="rId6"/>
    <p:sldId id="261" r:id="rId7"/>
    <p:sldId id="289" r:id="rId8"/>
    <p:sldId id="266" r:id="rId9"/>
    <p:sldId id="283" r:id="rId10"/>
    <p:sldId id="268" r:id="rId11"/>
    <p:sldId id="267" r:id="rId12"/>
    <p:sldId id="269" r:id="rId13"/>
    <p:sldId id="282" r:id="rId14"/>
    <p:sldId id="27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268B56-8727-4A71-915F-AF3F8F910311}">
  <a:tblStyle styleId="{F6268B56-8727-4A71-915F-AF3F8F9103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c4e3018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c4e3018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0602e5875_0_1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10602e5875_0_1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10602e5875_0_1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10602e5875_0_1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0602e5875_0_1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10602e5875_0_1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110602e5875_0_2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110602e5875_0_2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10602e5875_0_2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10602e5875_0_2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019cdf33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019cdf33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0602e5875_0_18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10602e5875_0_18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0602e5875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10602e5875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0602e5875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0602e5875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110602e5875_0_2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110602e5875_0_2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0602e5875_0_1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0602e5875_0_1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10602e5875_0_2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10602e5875_0_2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69674"/>
            <a:ext cx="4608600" cy="21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Josefin Sans"/>
              <a:buNone/>
              <a:defRPr sz="63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83875"/>
            <a:ext cx="46086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rdo"/>
              <a:buNone/>
              <a:defRPr sz="1750">
                <a:latin typeface="Cardo"/>
                <a:ea typeface="Cardo"/>
                <a:cs typeface="Cardo"/>
                <a:sym typeface="Card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5623687" y="1580048"/>
            <a:ext cx="28071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4562887" y="2311568"/>
            <a:ext cx="3867900" cy="1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708600" y="381300"/>
            <a:ext cx="67635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1"/>
          </p:nvPr>
        </p:nvSpPr>
        <p:spPr>
          <a:xfrm>
            <a:off x="721050" y="1841400"/>
            <a:ext cx="2703300" cy="14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713225" y="380849"/>
            <a:ext cx="37176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ubTitle" idx="1"/>
          </p:nvPr>
        </p:nvSpPr>
        <p:spPr>
          <a:xfrm>
            <a:off x="713219" y="2597342"/>
            <a:ext cx="17256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ubTitle" idx="2"/>
          </p:nvPr>
        </p:nvSpPr>
        <p:spPr>
          <a:xfrm>
            <a:off x="6705113" y="2600546"/>
            <a:ext cx="17256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ubTitle" idx="3"/>
          </p:nvPr>
        </p:nvSpPr>
        <p:spPr>
          <a:xfrm>
            <a:off x="6705113" y="2064313"/>
            <a:ext cx="17256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subTitle" idx="4"/>
          </p:nvPr>
        </p:nvSpPr>
        <p:spPr>
          <a:xfrm>
            <a:off x="713219" y="2067525"/>
            <a:ext cx="17256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713225" y="475488"/>
            <a:ext cx="77268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ubTitle" idx="1"/>
          </p:nvPr>
        </p:nvSpPr>
        <p:spPr>
          <a:xfrm>
            <a:off x="2742425" y="1577400"/>
            <a:ext cx="232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subTitle" idx="2"/>
          </p:nvPr>
        </p:nvSpPr>
        <p:spPr>
          <a:xfrm>
            <a:off x="2742424" y="11937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ubTitle" idx="3"/>
          </p:nvPr>
        </p:nvSpPr>
        <p:spPr>
          <a:xfrm>
            <a:off x="4072700" y="2741650"/>
            <a:ext cx="232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ubTitle" idx="4"/>
          </p:nvPr>
        </p:nvSpPr>
        <p:spPr>
          <a:xfrm>
            <a:off x="4072699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ubTitle" idx="5"/>
          </p:nvPr>
        </p:nvSpPr>
        <p:spPr>
          <a:xfrm>
            <a:off x="2742425" y="3909775"/>
            <a:ext cx="232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ubTitle" idx="6"/>
          </p:nvPr>
        </p:nvSpPr>
        <p:spPr>
          <a:xfrm>
            <a:off x="2742424" y="35307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96225" y="51407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88975" y="1168800"/>
            <a:ext cx="3571874" cy="355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_AND_TWO_COLUMNS_1_2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713225" y="475488"/>
            <a:ext cx="36114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ubTitle" idx="1"/>
          </p:nvPr>
        </p:nvSpPr>
        <p:spPr>
          <a:xfrm>
            <a:off x="6094675" y="1128460"/>
            <a:ext cx="23361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ubTitle" idx="2"/>
          </p:nvPr>
        </p:nvSpPr>
        <p:spPr>
          <a:xfrm>
            <a:off x="6094675" y="3851020"/>
            <a:ext cx="23361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subTitle" idx="3"/>
          </p:nvPr>
        </p:nvSpPr>
        <p:spPr>
          <a:xfrm>
            <a:off x="6094675" y="2485583"/>
            <a:ext cx="23361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subTitle" idx="4"/>
          </p:nvPr>
        </p:nvSpPr>
        <p:spPr>
          <a:xfrm>
            <a:off x="6094675" y="822550"/>
            <a:ext cx="23361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subTitle" idx="5"/>
          </p:nvPr>
        </p:nvSpPr>
        <p:spPr>
          <a:xfrm>
            <a:off x="6094675" y="3545101"/>
            <a:ext cx="23361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ubTitle" idx="6"/>
          </p:nvPr>
        </p:nvSpPr>
        <p:spPr>
          <a:xfrm>
            <a:off x="6094675" y="2179669"/>
            <a:ext cx="23361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4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713225" y="475488"/>
            <a:ext cx="77268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subTitle" idx="1"/>
          </p:nvPr>
        </p:nvSpPr>
        <p:spPr>
          <a:xfrm>
            <a:off x="2241813" y="1860900"/>
            <a:ext cx="1938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subTitle" idx="2"/>
          </p:nvPr>
        </p:nvSpPr>
        <p:spPr>
          <a:xfrm>
            <a:off x="2241807" y="3283300"/>
            <a:ext cx="1938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subTitle" idx="3"/>
          </p:nvPr>
        </p:nvSpPr>
        <p:spPr>
          <a:xfrm>
            <a:off x="5675372" y="1860900"/>
            <a:ext cx="1938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ubTitle" idx="4"/>
          </p:nvPr>
        </p:nvSpPr>
        <p:spPr>
          <a:xfrm>
            <a:off x="5694110" y="3283300"/>
            <a:ext cx="1938600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ubTitle" idx="5"/>
          </p:nvPr>
        </p:nvSpPr>
        <p:spPr>
          <a:xfrm>
            <a:off x="2241813" y="1440725"/>
            <a:ext cx="19419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ubTitle" idx="6"/>
          </p:nvPr>
        </p:nvSpPr>
        <p:spPr>
          <a:xfrm>
            <a:off x="2241807" y="2863125"/>
            <a:ext cx="19419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7"/>
          </p:nvPr>
        </p:nvSpPr>
        <p:spPr>
          <a:xfrm>
            <a:off x="5675372" y="1440725"/>
            <a:ext cx="19419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ubTitle" idx="8"/>
          </p:nvPr>
        </p:nvSpPr>
        <p:spPr>
          <a:xfrm>
            <a:off x="5694110" y="2863125"/>
            <a:ext cx="19419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24675" y="1704325"/>
            <a:ext cx="3571874" cy="3555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36"/>
          <p:cNvGrpSpPr/>
          <p:nvPr/>
        </p:nvGrpSpPr>
        <p:grpSpPr>
          <a:xfrm rot="10800000">
            <a:off x="-1235208" y="219091"/>
            <a:ext cx="3571874" cy="3605474"/>
            <a:chOff x="7224675" y="-1465300"/>
            <a:chExt cx="3571874" cy="3605474"/>
          </a:xfrm>
        </p:grpSpPr>
        <p:pic>
          <p:nvPicPr>
            <p:cNvPr id="193" name="Google Shape;193;p36"/>
            <p:cNvPicPr preferRelativeResize="0"/>
            <p:nvPr/>
          </p:nvPicPr>
          <p:blipFill rotWithShape="1">
            <a:blip r:embed="rId2">
              <a:alphaModFix/>
            </a:blip>
            <a:srcRect l="-30550" t="-21349" r="30550" b="21350"/>
            <a:stretch/>
          </p:blipFill>
          <p:spPr>
            <a:xfrm>
              <a:off x="7224675" y="-14653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42416" y="261250"/>
              <a:ext cx="1000659" cy="51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82553" y="972824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87441" y="936059"/>
              <a:ext cx="875027" cy="8921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37"/>
          <p:cNvGrpSpPr/>
          <p:nvPr/>
        </p:nvGrpSpPr>
        <p:grpSpPr>
          <a:xfrm>
            <a:off x="-2235200" y="-616700"/>
            <a:ext cx="3571881" cy="3555501"/>
            <a:chOff x="-2235200" y="-616700"/>
            <a:chExt cx="3571881" cy="3555501"/>
          </a:xfrm>
        </p:grpSpPr>
        <p:pic>
          <p:nvPicPr>
            <p:cNvPr id="199" name="Google Shape;199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38484" y="376937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235200" y="-6167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7300" y="202150"/>
              <a:ext cx="839381" cy="803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37"/>
          <p:cNvGrpSpPr/>
          <p:nvPr/>
        </p:nvGrpSpPr>
        <p:grpSpPr>
          <a:xfrm>
            <a:off x="8184066" y="2360800"/>
            <a:ext cx="3730958" cy="3555501"/>
            <a:chOff x="8184066" y="2360800"/>
            <a:chExt cx="3730958" cy="3555501"/>
          </a:xfrm>
        </p:grpSpPr>
        <p:pic>
          <p:nvPicPr>
            <p:cNvPr id="203" name="Google Shape;203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43150" y="23608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84066" y="4024912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75650" y="3686975"/>
              <a:ext cx="588600" cy="618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04600" y="475488"/>
            <a:ext cx="40842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788800" y="1691465"/>
            <a:ext cx="3499200" cy="23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14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ctrTitle"/>
          </p:nvPr>
        </p:nvSpPr>
        <p:spPr>
          <a:xfrm>
            <a:off x="713225" y="1590900"/>
            <a:ext cx="46449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13225" y="2458725"/>
            <a:ext cx="39951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861575" y="683300"/>
            <a:ext cx="4569000" cy="14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5337150" y="2140825"/>
            <a:ext cx="30936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42225" y="3289325"/>
            <a:ext cx="30957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4142225" y="1302200"/>
            <a:ext cx="4298100" cy="17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13225" y="475500"/>
            <a:ext cx="77175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2552780" y="2716297"/>
            <a:ext cx="43908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title" idx="2" hasCustomPrompt="1"/>
          </p:nvPr>
        </p:nvSpPr>
        <p:spPr>
          <a:xfrm>
            <a:off x="6833875" y="2861700"/>
            <a:ext cx="15969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9"/>
          <p:cNvSpPr txBox="1">
            <a:spLocks noGrp="1"/>
          </p:cNvSpPr>
          <p:nvPr>
            <p:ph type="subTitle" idx="1"/>
          </p:nvPr>
        </p:nvSpPr>
        <p:spPr>
          <a:xfrm>
            <a:off x="2406080" y="4125778"/>
            <a:ext cx="45375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717144" y="157716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ubTitle" idx="1"/>
          </p:nvPr>
        </p:nvSpPr>
        <p:spPr>
          <a:xfrm>
            <a:off x="713225" y="2306939"/>
            <a:ext cx="38718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888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352600"/>
            <a:ext cx="7717500" cy="3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1" r:id="rId7"/>
    <p:sldLayoutId id="2147483665" r:id="rId8"/>
    <p:sldLayoutId id="2147483666" r:id="rId9"/>
    <p:sldLayoutId id="2147483667" r:id="rId10"/>
    <p:sldLayoutId id="2147483668" r:id="rId11"/>
    <p:sldLayoutId id="2147483673" r:id="rId12"/>
    <p:sldLayoutId id="2147483674" r:id="rId13"/>
    <p:sldLayoutId id="2147483677" r:id="rId14"/>
    <p:sldLayoutId id="2147483678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mailto:hjsongjoseph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6871" y="1648083"/>
            <a:ext cx="884127" cy="129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90600" y="2991075"/>
            <a:ext cx="3571874" cy="355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 txBox="1">
            <a:spLocks noGrp="1"/>
          </p:cNvSpPr>
          <p:nvPr>
            <p:ph type="ctrTitle"/>
          </p:nvPr>
        </p:nvSpPr>
        <p:spPr>
          <a:xfrm>
            <a:off x="713225" y="1169674"/>
            <a:ext cx="4608600" cy="21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dirty="0">
                <a:solidFill>
                  <a:schemeClr val="lt1"/>
                </a:solidFill>
              </a:rPr>
              <a:t>SUPER</a:t>
            </a:r>
            <a:br>
              <a:rPr lang="en" sz="6100" dirty="0">
                <a:solidFill>
                  <a:schemeClr val="lt1"/>
                </a:solidFill>
              </a:rPr>
            </a:br>
            <a:r>
              <a:rPr lang="en" sz="6100" dirty="0">
                <a:solidFill>
                  <a:schemeClr val="lt1"/>
                </a:solidFill>
              </a:rPr>
              <a:t>MICRO</a:t>
            </a:r>
            <a:br>
              <a:rPr lang="en" sz="6100" dirty="0">
                <a:solidFill>
                  <a:schemeClr val="lt1"/>
                </a:solidFill>
              </a:rPr>
            </a:br>
            <a:r>
              <a:rPr lang="en" sz="6100" dirty="0">
                <a:solidFill>
                  <a:schemeClr val="bg2"/>
                </a:solidFill>
              </a:rPr>
              <a:t>COMPUTER</a:t>
            </a:r>
            <a:endParaRPr sz="5600" dirty="0">
              <a:solidFill>
                <a:schemeClr val="bg2"/>
              </a:solidFill>
            </a:endParaRPr>
          </a:p>
        </p:txBody>
      </p:sp>
      <p:sp>
        <p:nvSpPr>
          <p:cNvPr id="219" name="Google Shape;219;p41"/>
          <p:cNvSpPr txBox="1">
            <a:spLocks noGrp="1"/>
          </p:cNvSpPr>
          <p:nvPr>
            <p:ph type="subTitle" idx="1"/>
          </p:nvPr>
        </p:nvSpPr>
        <p:spPr>
          <a:xfrm>
            <a:off x="713225" y="3483875"/>
            <a:ext cx="46086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Hajoon</a:t>
            </a:r>
            <a:r>
              <a:rPr lang="en-US" dirty="0"/>
              <a:t> Song: </a:t>
            </a:r>
            <a:r>
              <a:rPr lang="en-US" dirty="0">
                <a:hlinkClick r:id="rId4"/>
              </a:rPr>
              <a:t>hjsongjoseph@gmail.com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International School of Beijing, China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3750" y="1682925"/>
            <a:ext cx="1797024" cy="187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0650" y="665775"/>
            <a:ext cx="588600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0450" y="3804825"/>
            <a:ext cx="839381" cy="8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4C1BEC-CC5E-8CC1-D50A-BFABE2EB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75" y="1685289"/>
            <a:ext cx="3341631" cy="17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ACF729-4A69-0BEE-F2C0-8F9DFADFC9E3}"/>
              </a:ext>
            </a:extLst>
          </p:cNvPr>
          <p:cNvSpPr txBox="1"/>
          <p:nvPr/>
        </p:nvSpPr>
        <p:spPr>
          <a:xfrm>
            <a:off x="5911913" y="368476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 txBox="1">
            <a:spLocks noGrp="1"/>
          </p:cNvSpPr>
          <p:nvPr>
            <p:ph type="title"/>
          </p:nvPr>
        </p:nvSpPr>
        <p:spPr>
          <a:xfrm>
            <a:off x="4233099" y="987969"/>
            <a:ext cx="4569000" cy="14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INVESTMENT RISKS </a:t>
            </a:r>
            <a:endParaRPr sz="3200" dirty="0"/>
          </a:p>
        </p:txBody>
      </p:sp>
      <p:sp>
        <p:nvSpPr>
          <p:cNvPr id="430" name="Google Shape;430;p53"/>
          <p:cNvSpPr txBox="1">
            <a:spLocks noGrp="1"/>
          </p:cNvSpPr>
          <p:nvPr>
            <p:ph type="subTitle" idx="1"/>
          </p:nvPr>
        </p:nvSpPr>
        <p:spPr>
          <a:xfrm>
            <a:off x="4910903" y="2074148"/>
            <a:ext cx="3734712" cy="1316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SMCI’s performance is directly linked with the performance with Nvidia. If Nvidia loses AI leadership, revenue decline is inevitable. SMCI is over-relying to Nvidia.</a:t>
            </a:r>
            <a:endParaRPr dirty="0"/>
          </a:p>
        </p:txBody>
      </p:sp>
      <p:pic>
        <p:nvPicPr>
          <p:cNvPr id="431" name="Google Shape;4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275" y="2797400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B0E419E-A85F-FF78-4DFD-5F2AFB5F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9" y="16158"/>
            <a:ext cx="3172921" cy="16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VIDIA Logo and symbol, meaning, history, PNG, brand">
            <a:extLst>
              <a:ext uri="{FF2B5EF4-FFF2-40B4-BE49-F238E27FC236}">
                <a16:creationId xmlns:a16="http://schemas.microsoft.com/office/drawing/2014/main" id="{7CBF8C48-8B39-278F-A4F1-8ECB0542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0" y="3364407"/>
            <a:ext cx="3371560" cy="16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E26D7B-EC8C-D5DE-31ED-B97752AB0C8C}"/>
              </a:ext>
            </a:extLst>
          </p:cNvPr>
          <p:cNvCxnSpPr>
            <a:cxnSpLocks/>
          </p:cNvCxnSpPr>
          <p:nvPr/>
        </p:nvCxnSpPr>
        <p:spPr>
          <a:xfrm>
            <a:off x="2361270" y="1680703"/>
            <a:ext cx="0" cy="1683704"/>
          </a:xfrm>
          <a:prstGeom prst="straightConnector1">
            <a:avLst/>
          </a:prstGeom>
          <a:ln w="1016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2"/>
          <p:cNvPicPr preferRelativeResize="0"/>
          <p:nvPr/>
        </p:nvPicPr>
        <p:blipFill rotWithShape="1">
          <a:blip r:embed="rId3">
            <a:alphaModFix/>
          </a:blip>
          <a:srcRect r="38088"/>
          <a:stretch/>
        </p:blipFill>
        <p:spPr>
          <a:xfrm>
            <a:off x="3810950" y="1547400"/>
            <a:ext cx="2211349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2"/>
          <p:cNvPicPr preferRelativeResize="0"/>
          <p:nvPr/>
        </p:nvPicPr>
        <p:blipFill rotWithShape="1">
          <a:blip r:embed="rId3">
            <a:alphaModFix/>
          </a:blip>
          <a:srcRect r="38088"/>
          <a:stretch/>
        </p:blipFill>
        <p:spPr>
          <a:xfrm>
            <a:off x="3121737" y="1347125"/>
            <a:ext cx="2211349" cy="3555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2"/>
          <p:cNvSpPr txBox="1">
            <a:spLocks noGrp="1"/>
          </p:cNvSpPr>
          <p:nvPr>
            <p:ph type="title"/>
          </p:nvPr>
        </p:nvSpPr>
        <p:spPr>
          <a:xfrm>
            <a:off x="-737013" y="67712"/>
            <a:ext cx="77175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ESG CONSIDERATIONS</a:t>
            </a:r>
            <a:endParaRPr dirty="0"/>
          </a:p>
        </p:txBody>
      </p:sp>
      <p:pic>
        <p:nvPicPr>
          <p:cNvPr id="418" name="Google Shape;41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078" y="1354349"/>
            <a:ext cx="1344325" cy="11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2"/>
          <p:cNvSpPr txBox="1">
            <a:spLocks noGrp="1"/>
          </p:cNvSpPr>
          <p:nvPr>
            <p:ph type="subTitle" idx="1"/>
          </p:nvPr>
        </p:nvSpPr>
        <p:spPr>
          <a:xfrm>
            <a:off x="573602" y="1739539"/>
            <a:ext cx="3161806" cy="2488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/>
              <a:t>43% of computing power is currently used for server cooling, mostly by air-cooling.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/>
              <a:t>Changing air cooling method to liquid cooling, which increases the welfare level of society as a whole, is used by SMCI</a:t>
            </a:r>
            <a:endParaRPr dirty="0"/>
          </a:p>
        </p:txBody>
      </p:sp>
      <p:pic>
        <p:nvPicPr>
          <p:cNvPr id="2" name="그림 1" descr="텍스트, 스크린샷, 원, 도표이(가) 표시된 사진&#10;&#10;자동 생성된 설명">
            <a:extLst>
              <a:ext uri="{FF2B5EF4-FFF2-40B4-BE49-F238E27FC236}">
                <a16:creationId xmlns:a16="http://schemas.microsoft.com/office/drawing/2014/main" id="{FFD352C1-5B11-F286-1708-1CDD65CD8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249" y="1187176"/>
            <a:ext cx="5270587" cy="27691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9150" y="-1334300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8125" y="2381475"/>
            <a:ext cx="3571874" cy="3555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21F9179-0575-DECA-FEDF-7C1FC548E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5972" y="1643020"/>
            <a:ext cx="4390612" cy="1857459"/>
          </a:xfrm>
        </p:spPr>
        <p:txBody>
          <a:bodyPr/>
          <a:lstStyle/>
          <a:p>
            <a:r>
              <a:rPr lang="en-CN" sz="1600" dirty="0"/>
              <a:t>3. </a:t>
            </a:r>
            <a:r>
              <a:rPr lang="en-CN" sz="1800" dirty="0"/>
              <a:t>The company is developing technology with a PUE target of 1.05</a:t>
            </a:r>
          </a:p>
          <a:p>
            <a:endParaRPr lang="en-CN" sz="1800" dirty="0"/>
          </a:p>
          <a:p>
            <a:endParaRPr lang="en-CN" sz="1800" dirty="0"/>
          </a:p>
          <a:p>
            <a:r>
              <a:rPr lang="en-CN" sz="1800" dirty="0"/>
              <a:t>4. The company is striving to reduce its total operating costs by more than $10 billion and save energy</a:t>
            </a:r>
          </a:p>
        </p:txBody>
      </p:sp>
      <p:pic>
        <p:nvPicPr>
          <p:cNvPr id="2" name="그림 1" descr="텍스트, 컴퓨터, 스크린샷, 나무이(가) 표시된 사진&#10;&#10;자동 생성된 설명">
            <a:extLst>
              <a:ext uri="{FF2B5EF4-FFF2-40B4-BE49-F238E27FC236}">
                <a16:creationId xmlns:a16="http://schemas.microsoft.com/office/drawing/2014/main" id="{916AADB1-3988-0786-95CC-ACB9732A2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5" y="1446996"/>
            <a:ext cx="4240203" cy="29506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7"/>
          <p:cNvSpPr txBox="1">
            <a:spLocks noGrp="1"/>
          </p:cNvSpPr>
          <p:nvPr>
            <p:ph type="subTitle" idx="1"/>
          </p:nvPr>
        </p:nvSpPr>
        <p:spPr>
          <a:xfrm>
            <a:off x="5364721" y="732370"/>
            <a:ext cx="2653323" cy="1261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SMCI has a very simple business model, long-standard collaborative relationships with GPU chipmakers, and a high growth rate in the AI industry.</a:t>
            </a:r>
            <a:endParaRPr dirty="0"/>
          </a:p>
        </p:txBody>
      </p:sp>
      <p:sp>
        <p:nvSpPr>
          <p:cNvPr id="829" name="Google Shape;829;p67"/>
          <p:cNvSpPr txBox="1">
            <a:spLocks noGrp="1"/>
          </p:cNvSpPr>
          <p:nvPr>
            <p:ph type="subTitle" idx="2"/>
          </p:nvPr>
        </p:nvSpPr>
        <p:spPr>
          <a:xfrm>
            <a:off x="5325332" y="3786865"/>
            <a:ext cx="3194808" cy="1103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SMCI had made good management decisions to increase ROE through large capital expenditures, rather than resting on its laurels, thereby enhancing shareholder value.</a:t>
            </a:r>
            <a:endParaRPr dirty="0"/>
          </a:p>
        </p:txBody>
      </p:sp>
      <p:sp>
        <p:nvSpPr>
          <p:cNvPr id="830" name="Google Shape;830;p67"/>
          <p:cNvSpPr txBox="1">
            <a:spLocks noGrp="1"/>
          </p:cNvSpPr>
          <p:nvPr>
            <p:ph type="subTitle" idx="3"/>
          </p:nvPr>
        </p:nvSpPr>
        <p:spPr>
          <a:xfrm>
            <a:off x="5364721" y="2370514"/>
            <a:ext cx="23361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The company is leveraging the same Taiwanese network to dominate the AI server market.</a:t>
            </a:r>
            <a:endParaRPr dirty="0"/>
          </a:p>
        </p:txBody>
      </p:sp>
      <p:sp>
        <p:nvSpPr>
          <p:cNvPr id="834" name="Google Shape;834;p67"/>
          <p:cNvSpPr txBox="1">
            <a:spLocks noGrp="1"/>
          </p:cNvSpPr>
          <p:nvPr>
            <p:ph type="title"/>
          </p:nvPr>
        </p:nvSpPr>
        <p:spPr>
          <a:xfrm>
            <a:off x="431550" y="317304"/>
            <a:ext cx="3611400" cy="53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 WORDS</a:t>
            </a:r>
            <a:endParaRPr dirty="0"/>
          </a:p>
        </p:txBody>
      </p:sp>
      <p:pic>
        <p:nvPicPr>
          <p:cNvPr id="835" name="Google Shape;83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50" y="110217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60153">
            <a:off x="1102411" y="1386572"/>
            <a:ext cx="1887293" cy="196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8461" y="3287351"/>
            <a:ext cx="616990" cy="61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67"/>
          <p:cNvGrpSpPr/>
          <p:nvPr/>
        </p:nvGrpSpPr>
        <p:grpSpPr>
          <a:xfrm>
            <a:off x="4772168" y="1023270"/>
            <a:ext cx="431733" cy="462611"/>
            <a:chOff x="4149138" y="4121151"/>
            <a:chExt cx="344065" cy="368644"/>
          </a:xfrm>
        </p:grpSpPr>
        <p:sp>
          <p:nvSpPr>
            <p:cNvPr id="843" name="Google Shape;843;p67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7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7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7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7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7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7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7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7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7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7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7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67"/>
          <p:cNvGrpSpPr/>
          <p:nvPr/>
        </p:nvGrpSpPr>
        <p:grpSpPr>
          <a:xfrm>
            <a:off x="4800841" y="2654903"/>
            <a:ext cx="397034" cy="394214"/>
            <a:chOff x="1408777" y="3680964"/>
            <a:chExt cx="357720" cy="355148"/>
          </a:xfrm>
        </p:grpSpPr>
        <p:sp>
          <p:nvSpPr>
            <p:cNvPr id="856" name="Google Shape;856;p67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7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7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7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7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67"/>
          <p:cNvGrpSpPr/>
          <p:nvPr/>
        </p:nvGrpSpPr>
        <p:grpSpPr>
          <a:xfrm>
            <a:off x="4805575" y="4072012"/>
            <a:ext cx="332620" cy="394197"/>
            <a:chOff x="3122257" y="1508594"/>
            <a:chExt cx="294850" cy="349434"/>
          </a:xfrm>
        </p:grpSpPr>
        <p:sp>
          <p:nvSpPr>
            <p:cNvPr id="862" name="Google Shape;862;p67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7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7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7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7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3"/>
          <p:cNvSpPr txBox="1">
            <a:spLocks noGrp="1"/>
          </p:cNvSpPr>
          <p:nvPr>
            <p:ph type="title"/>
          </p:nvPr>
        </p:nvSpPr>
        <p:spPr>
          <a:xfrm>
            <a:off x="474684" y="267732"/>
            <a:ext cx="67635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INVESTMENT</a:t>
            </a:r>
            <a:br>
              <a:rPr lang="en-US" dirty="0"/>
            </a:br>
            <a:r>
              <a:rPr lang="en-US" dirty="0"/>
              <a:t>CHECKLIST</a:t>
            </a:r>
            <a:endParaRPr dirty="0"/>
          </a:p>
        </p:txBody>
      </p:sp>
      <p:sp>
        <p:nvSpPr>
          <p:cNvPr id="633" name="Google Shape;633;p63"/>
          <p:cNvSpPr/>
          <p:nvPr/>
        </p:nvSpPr>
        <p:spPr>
          <a:xfrm>
            <a:off x="8440089" y="539500"/>
            <a:ext cx="33" cy="1623713"/>
          </a:xfrm>
          <a:custGeom>
            <a:avLst/>
            <a:gdLst/>
            <a:ahLst/>
            <a:cxnLst/>
            <a:rect l="l" t="t" r="r" b="b"/>
            <a:pathLst>
              <a:path w="1" h="48556" fill="none" extrusionOk="0">
                <a:moveTo>
                  <a:pt x="0" y="0"/>
                </a:moveTo>
                <a:lnTo>
                  <a:pt x="0" y="48555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63"/>
          <p:cNvSpPr txBox="1">
            <a:spLocks noGrp="1"/>
          </p:cNvSpPr>
          <p:nvPr>
            <p:ph type="subTitle" idx="1"/>
          </p:nvPr>
        </p:nvSpPr>
        <p:spPr>
          <a:xfrm>
            <a:off x="698287" y="2097045"/>
            <a:ext cx="2703300" cy="14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Warren Buffet’s Investment checklist</a:t>
            </a:r>
            <a:endParaRPr dirty="0"/>
          </a:p>
        </p:txBody>
      </p:sp>
      <p:pic>
        <p:nvPicPr>
          <p:cNvPr id="2" name="그림 1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2CF421FF-AB3D-BFCE-263D-01129253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1784974"/>
            <a:ext cx="5657850" cy="1864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704600" y="475488"/>
            <a:ext cx="6954632" cy="53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Info/Company Statistics</a:t>
            </a:r>
            <a:endParaRPr dirty="0"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5114725" y="1485509"/>
            <a:ext cx="4119810" cy="2636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Nasdaq: SMCI (Ticker)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Sector: IT Service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Current Price: $579.63 as of 2/2/2024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Target Price: $775.0 (33.8% upside)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Recommendation: BUY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9F108E6-65C7-1CCC-43D5-CFFD20E52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09970"/>
              </p:ext>
            </p:extLst>
          </p:nvPr>
        </p:nvGraphicFramePr>
        <p:xfrm>
          <a:off x="722535" y="1363465"/>
          <a:ext cx="4003374" cy="2758135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01687">
                  <a:extLst>
                    <a:ext uri="{9D8B030D-6E8A-4147-A177-3AD203B41FA5}">
                      <a16:colId xmlns:a16="http://schemas.microsoft.com/office/drawing/2014/main" val="1614491500"/>
                    </a:ext>
                  </a:extLst>
                </a:gridCol>
                <a:gridCol w="2001687">
                  <a:extLst>
                    <a:ext uri="{9D8B030D-6E8A-4147-A177-3AD203B41FA5}">
                      <a16:colId xmlns:a16="http://schemas.microsoft.com/office/drawing/2014/main" val="3439027422"/>
                    </a:ext>
                  </a:extLst>
                </a:gridCol>
              </a:tblGrid>
              <a:tr h="551627"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Market Capitalization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32.74B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776142"/>
                  </a:ext>
                </a:extLst>
              </a:tr>
              <a:tr h="551627"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52-Week Range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$80.0~560.49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00903"/>
                  </a:ext>
                </a:extLst>
              </a:tr>
              <a:tr h="551627"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Price/Revenue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3.36X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162534"/>
                  </a:ext>
                </a:extLst>
              </a:tr>
              <a:tr h="551627"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Price/EBITDA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36.9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109109"/>
                  </a:ext>
                </a:extLst>
              </a:tr>
              <a:tr h="551627"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Price/Earning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45.3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85806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>
            <a:spLocks noGrp="1"/>
          </p:cNvSpPr>
          <p:nvPr>
            <p:ph type="ctrTitle"/>
          </p:nvPr>
        </p:nvSpPr>
        <p:spPr>
          <a:xfrm>
            <a:off x="63425" y="0"/>
            <a:ext cx="6627086" cy="9384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COMPANY OVERVIEW</a:t>
            </a:r>
            <a:endParaRPr dirty="0"/>
          </a:p>
        </p:txBody>
      </p:sp>
      <p:sp>
        <p:nvSpPr>
          <p:cNvPr id="274" name="Google Shape;274;p45"/>
          <p:cNvSpPr txBox="1">
            <a:spLocks noGrp="1"/>
          </p:cNvSpPr>
          <p:nvPr>
            <p:ph type="subTitle" idx="1"/>
          </p:nvPr>
        </p:nvSpPr>
        <p:spPr>
          <a:xfrm>
            <a:off x="447323" y="1420405"/>
            <a:ext cx="4910802" cy="2150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2"/>
                </a:solidFill>
              </a:rPr>
              <a:t>IT Solutions for hardware and software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AI GPU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Cloud Computing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90% of revenue: Server and Storage System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800" dirty="0"/>
              <a:t>Increasing numbers of OEM</a:t>
            </a:r>
            <a:endParaRPr sz="1800" dirty="0"/>
          </a:p>
        </p:txBody>
      </p:sp>
      <p:grpSp>
        <p:nvGrpSpPr>
          <p:cNvPr id="275" name="Google Shape;275;p45"/>
          <p:cNvGrpSpPr/>
          <p:nvPr/>
        </p:nvGrpSpPr>
        <p:grpSpPr>
          <a:xfrm>
            <a:off x="5358125" y="-218100"/>
            <a:ext cx="3654949" cy="6082201"/>
            <a:chOff x="5358125" y="-218100"/>
            <a:chExt cx="3654949" cy="6082201"/>
          </a:xfrm>
        </p:grpSpPr>
        <p:pic>
          <p:nvPicPr>
            <p:cNvPr id="276" name="Google Shape;276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58125" y="-2181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441200" y="23086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8" name="Google Shape;27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912" y="2308592"/>
            <a:ext cx="1782850" cy="167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833428" y="1476424"/>
            <a:ext cx="1344325" cy="11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337103">
            <a:off x="6009199" y="3023474"/>
            <a:ext cx="1385975" cy="124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7191" y="3292725"/>
            <a:ext cx="1000659" cy="5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 descr="스크린샷, 텍스트, 평행이(가) 표시된 사진&#10;&#10;자동 생성된 설명">
            <a:extLst>
              <a:ext uri="{FF2B5EF4-FFF2-40B4-BE49-F238E27FC236}">
                <a16:creationId xmlns:a16="http://schemas.microsoft.com/office/drawing/2014/main" id="{D64C5E4A-93A2-D7CC-DD76-41BB8B053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0016" y="2694260"/>
            <a:ext cx="5020869" cy="2449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>
            <a:spLocks noGrp="1"/>
          </p:cNvSpPr>
          <p:nvPr>
            <p:ph type="title"/>
          </p:nvPr>
        </p:nvSpPr>
        <p:spPr>
          <a:xfrm>
            <a:off x="23186" y="66001"/>
            <a:ext cx="6607109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New Cloud Computing Market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24" name="Google Shape;324;p48"/>
          <p:cNvSpPr txBox="1">
            <a:spLocks noGrp="1"/>
          </p:cNvSpPr>
          <p:nvPr>
            <p:ph type="subTitle" idx="1"/>
          </p:nvPr>
        </p:nvSpPr>
        <p:spPr>
          <a:xfrm>
            <a:off x="356429" y="1443395"/>
            <a:ext cx="4262612" cy="2680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Due to the growth of generative AI, cloud computing market will account for a significant amount of IT spending.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Year 2025, and beyond will be characterized by strong SaaS and </a:t>
            </a:r>
            <a:r>
              <a:rPr lang="en-US" sz="1800" dirty="0" err="1"/>
              <a:t>BPaaS</a:t>
            </a:r>
            <a:r>
              <a:rPr lang="en-US" sz="1800" dirty="0"/>
              <a:t> growth, with an increase in generative AI applications</a:t>
            </a:r>
            <a:endParaRPr sz="1800" dirty="0"/>
          </a:p>
        </p:txBody>
      </p:sp>
      <p:pic>
        <p:nvPicPr>
          <p:cNvPr id="325" name="Google Shape;3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61471" flipH="1">
            <a:off x="5047833" y="2151715"/>
            <a:ext cx="3408966" cy="11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875" y="285102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58000" y="-966100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357931" y="1020659"/>
            <a:ext cx="875027" cy="89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080493" y="3558300"/>
            <a:ext cx="839381" cy="8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6655CAA3-3AE4-2188-6A65-F8056ACCB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041" y="1652607"/>
            <a:ext cx="4262612" cy="18925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>
            <a:spLocks noGrp="1"/>
          </p:cNvSpPr>
          <p:nvPr>
            <p:ph type="title"/>
          </p:nvPr>
        </p:nvSpPr>
        <p:spPr>
          <a:xfrm>
            <a:off x="-1700541" y="-647418"/>
            <a:ext cx="8490641" cy="14003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Diversity of Generative AI Usage</a:t>
            </a:r>
            <a:endParaRPr dirty="0"/>
          </a:p>
        </p:txBody>
      </p:sp>
      <p:sp>
        <p:nvSpPr>
          <p:cNvPr id="353" name="Google Shape;353;p50"/>
          <p:cNvSpPr txBox="1">
            <a:spLocks noGrp="1"/>
          </p:cNvSpPr>
          <p:nvPr>
            <p:ph type="subTitle" idx="1"/>
          </p:nvPr>
        </p:nvSpPr>
        <p:spPr>
          <a:xfrm>
            <a:off x="4572000" y="1990137"/>
            <a:ext cx="4336669" cy="1626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Generative AI will comparatively grow with a high CAGR rate and reach into many sectors such as power, education, and transportation.</a:t>
            </a:r>
            <a:endParaRPr sz="1800" dirty="0"/>
          </a:p>
        </p:txBody>
      </p:sp>
      <p:pic>
        <p:nvPicPr>
          <p:cNvPr id="354" name="Google Shape;35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82150" y="291487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25" y="-902250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0281">
            <a:off x="447483" y="2367447"/>
            <a:ext cx="3408965" cy="12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8642" y="1221995"/>
            <a:ext cx="875027" cy="89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CEE0C836-1E02-9C49-523E-976BB5A64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25" y="1513522"/>
            <a:ext cx="4336668" cy="2434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50537">
            <a:off x="926050" y="847767"/>
            <a:ext cx="1782850" cy="167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363" y="3273226"/>
            <a:ext cx="1113327" cy="942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-1325201" y="89306"/>
            <a:ext cx="7726800" cy="53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Competitive Positioning</a:t>
            </a:r>
            <a:endParaRPr dirty="0"/>
          </a:p>
        </p:txBody>
      </p:sp>
      <p:sp>
        <p:nvSpPr>
          <p:cNvPr id="292" name="Google Shape;292;p46"/>
          <p:cNvSpPr txBox="1">
            <a:spLocks noGrp="1"/>
          </p:cNvSpPr>
          <p:nvPr>
            <p:ph type="subTitle" idx="1"/>
          </p:nvPr>
        </p:nvSpPr>
        <p:spPr>
          <a:xfrm>
            <a:off x="6210867" y="1607781"/>
            <a:ext cx="232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SMCI has a deep network with Nvidia that bring</a:t>
            </a:r>
            <a:r>
              <a:rPr lang="en-US" dirty="0"/>
              <a:t>s AI data center server market growth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H100 GPU is not readily available to other industries, but SMCI is due to Nvidia’s support.</a:t>
            </a:r>
            <a:endParaRPr dirty="0"/>
          </a:p>
        </p:txBody>
      </p:sp>
      <p:sp>
        <p:nvSpPr>
          <p:cNvPr id="293" name="Google Shape;293;p46"/>
          <p:cNvSpPr txBox="1">
            <a:spLocks noGrp="1"/>
          </p:cNvSpPr>
          <p:nvPr>
            <p:ph type="subTitle" idx="2"/>
          </p:nvPr>
        </p:nvSpPr>
        <p:spPr>
          <a:xfrm>
            <a:off x="2598311" y="1607781"/>
            <a:ext cx="3241917" cy="530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Nvidia CEO Jensen Huang</a:t>
            </a:r>
            <a:endParaRPr dirty="0"/>
          </a:p>
        </p:txBody>
      </p:sp>
      <p:sp>
        <p:nvSpPr>
          <p:cNvPr id="297" name="Google Shape;297;p46"/>
          <p:cNvSpPr txBox="1">
            <a:spLocks noGrp="1"/>
          </p:cNvSpPr>
          <p:nvPr>
            <p:ph type="subTitle" idx="6"/>
          </p:nvPr>
        </p:nvSpPr>
        <p:spPr>
          <a:xfrm>
            <a:off x="2598311" y="3577300"/>
            <a:ext cx="3323974" cy="94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Supermicro Computer CEO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Charles Liang</a:t>
            </a:r>
            <a:endParaRPr dirty="0"/>
          </a:p>
        </p:txBody>
      </p:sp>
      <p:pic>
        <p:nvPicPr>
          <p:cNvPr id="298" name="Google Shape;29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0975" y="2262425"/>
            <a:ext cx="839381" cy="8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Jensen Huang">
            <a:extLst>
              <a:ext uri="{FF2B5EF4-FFF2-40B4-BE49-F238E27FC236}">
                <a16:creationId xmlns:a16="http://schemas.microsoft.com/office/drawing/2014/main" id="{179DEA22-09C8-377F-3559-FB70D513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27" y="1204314"/>
            <a:ext cx="1454216" cy="14542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per Micro Computer CEO Learned From The Trees | Investor's Business Daily">
            <a:extLst>
              <a:ext uri="{FF2B5EF4-FFF2-40B4-BE49-F238E27FC236}">
                <a16:creationId xmlns:a16="http://schemas.microsoft.com/office/drawing/2014/main" id="{FFF103DE-30EB-F536-6DDA-DB941FD23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r="15588"/>
          <a:stretch/>
        </p:blipFill>
        <p:spPr bwMode="auto">
          <a:xfrm>
            <a:off x="705363" y="3187117"/>
            <a:ext cx="1653191" cy="12417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74"/>
          <p:cNvSpPr txBox="1">
            <a:spLocks noGrp="1"/>
          </p:cNvSpPr>
          <p:nvPr>
            <p:ph type="title"/>
          </p:nvPr>
        </p:nvSpPr>
        <p:spPr>
          <a:xfrm>
            <a:off x="713225" y="475500"/>
            <a:ext cx="7717500" cy="53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INVESTMENT THESIS</a:t>
            </a:r>
            <a:endParaRPr dirty="0"/>
          </a:p>
        </p:txBody>
      </p:sp>
      <p:sp>
        <p:nvSpPr>
          <p:cNvPr id="1039" name="Google Shape;1039;p74"/>
          <p:cNvSpPr/>
          <p:nvPr/>
        </p:nvSpPr>
        <p:spPr>
          <a:xfrm>
            <a:off x="609545" y="1378851"/>
            <a:ext cx="193200" cy="18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0" name="Google Shape;1040;p74"/>
          <p:cNvSpPr/>
          <p:nvPr/>
        </p:nvSpPr>
        <p:spPr>
          <a:xfrm>
            <a:off x="606122" y="2785125"/>
            <a:ext cx="193200" cy="18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74"/>
          <p:cNvSpPr/>
          <p:nvPr/>
        </p:nvSpPr>
        <p:spPr>
          <a:xfrm>
            <a:off x="774346" y="3674352"/>
            <a:ext cx="103680" cy="117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74"/>
          <p:cNvSpPr txBox="1">
            <a:spLocks noGrp="1"/>
          </p:cNvSpPr>
          <p:nvPr>
            <p:ph type="subTitle" idx="4294967295"/>
          </p:nvPr>
        </p:nvSpPr>
        <p:spPr>
          <a:xfrm>
            <a:off x="1046171" y="4136038"/>
            <a:ext cx="3132003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The usage of AI GPU accelerates the combination of AI and bio in the R &amp; D sector</a:t>
            </a:r>
            <a:endParaRPr sz="1200" dirty="0"/>
          </a:p>
        </p:txBody>
      </p:sp>
      <p:sp>
        <p:nvSpPr>
          <p:cNvPr id="1043" name="Google Shape;1043;p74"/>
          <p:cNvSpPr txBox="1">
            <a:spLocks noGrp="1"/>
          </p:cNvSpPr>
          <p:nvPr>
            <p:ph type="subTitle" idx="4294967295"/>
          </p:nvPr>
        </p:nvSpPr>
        <p:spPr>
          <a:xfrm>
            <a:off x="5642826" y="2137796"/>
            <a:ext cx="3278889" cy="1228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dirty="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SMCI is a Buy Target with a target price of 750$ entailing a 33.8% upside</a:t>
            </a:r>
            <a:endParaRPr sz="1900" dirty="0">
              <a:solidFill>
                <a:schemeClr val="dk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44" name="Google Shape;1044;p74"/>
          <p:cNvSpPr txBox="1">
            <a:spLocks noGrp="1"/>
          </p:cNvSpPr>
          <p:nvPr>
            <p:ph type="subTitle" idx="4294967295"/>
          </p:nvPr>
        </p:nvSpPr>
        <p:spPr>
          <a:xfrm>
            <a:off x="962013" y="1835000"/>
            <a:ext cx="236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AI GPU market is growing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Other companies place GPU orders on Nvidia</a:t>
            </a:r>
            <a:endParaRPr sz="1200" dirty="0"/>
          </a:p>
        </p:txBody>
      </p:sp>
      <p:sp>
        <p:nvSpPr>
          <p:cNvPr id="1045" name="Google Shape;1045;p74"/>
          <p:cNvSpPr txBox="1">
            <a:spLocks noGrp="1"/>
          </p:cNvSpPr>
          <p:nvPr>
            <p:ph type="subTitle" idx="4294967295"/>
          </p:nvPr>
        </p:nvSpPr>
        <p:spPr>
          <a:xfrm>
            <a:off x="953949" y="1241451"/>
            <a:ext cx="469892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Growth of the AI industry will continue the investment for generative AI </a:t>
            </a:r>
            <a:r>
              <a:rPr lang="en" sz="1400" b="1" dirty="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companies</a:t>
            </a:r>
            <a:endParaRPr sz="1400" b="1" dirty="0">
              <a:solidFill>
                <a:schemeClr val="dk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046" name="Google Shape;1046;p74"/>
          <p:cNvSpPr txBox="1">
            <a:spLocks noGrp="1"/>
          </p:cNvSpPr>
          <p:nvPr>
            <p:ph type="subTitle" idx="4294967295"/>
          </p:nvPr>
        </p:nvSpPr>
        <p:spPr>
          <a:xfrm>
            <a:off x="1005431" y="3495839"/>
            <a:ext cx="3213484" cy="640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Nvidia </a:t>
            </a:r>
            <a:r>
              <a:rPr lang="en-US" sz="1200" dirty="0" err="1"/>
              <a:t>acquisited</a:t>
            </a:r>
            <a:r>
              <a:rPr lang="en-US" sz="1200" dirty="0"/>
              <a:t> AI bio drug developers with AI technology</a:t>
            </a:r>
            <a:endParaRPr sz="1200" dirty="0"/>
          </a:p>
        </p:txBody>
      </p:sp>
      <p:sp>
        <p:nvSpPr>
          <p:cNvPr id="1047" name="Google Shape;1047;p74"/>
          <p:cNvSpPr txBox="1">
            <a:spLocks noGrp="1"/>
          </p:cNvSpPr>
          <p:nvPr>
            <p:ph type="subTitle" idx="4294967295"/>
          </p:nvPr>
        </p:nvSpPr>
        <p:spPr>
          <a:xfrm>
            <a:off x="944616" y="2797688"/>
            <a:ext cx="4047516" cy="640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Growth in the pharmaceutical and bio industry is expected</a:t>
            </a:r>
            <a:endParaRPr b="1" dirty="0">
              <a:solidFill>
                <a:schemeClr val="dk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049" name="Google Shape;104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0941">
            <a:off x="6372650" y="2270537"/>
            <a:ext cx="1344325" cy="11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39;p74">
            <a:extLst>
              <a:ext uri="{FF2B5EF4-FFF2-40B4-BE49-F238E27FC236}">
                <a16:creationId xmlns:a16="http://schemas.microsoft.com/office/drawing/2014/main" id="{32D45152-B8A6-3DBC-88DF-2E31013185AB}"/>
              </a:ext>
            </a:extLst>
          </p:cNvPr>
          <p:cNvSpPr/>
          <p:nvPr/>
        </p:nvSpPr>
        <p:spPr>
          <a:xfrm>
            <a:off x="797483" y="2435495"/>
            <a:ext cx="118430" cy="111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039;p74">
            <a:extLst>
              <a:ext uri="{FF2B5EF4-FFF2-40B4-BE49-F238E27FC236}">
                <a16:creationId xmlns:a16="http://schemas.microsoft.com/office/drawing/2014/main" id="{81B74F3B-4E5F-B3D2-33E3-032BC04A2DEC}"/>
              </a:ext>
            </a:extLst>
          </p:cNvPr>
          <p:cNvSpPr/>
          <p:nvPr/>
        </p:nvSpPr>
        <p:spPr>
          <a:xfrm>
            <a:off x="799322" y="1973292"/>
            <a:ext cx="118430" cy="111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041;p74">
            <a:extLst>
              <a:ext uri="{FF2B5EF4-FFF2-40B4-BE49-F238E27FC236}">
                <a16:creationId xmlns:a16="http://schemas.microsoft.com/office/drawing/2014/main" id="{B96DBE2E-A709-21D1-E0D0-49DEB092838A}"/>
              </a:ext>
            </a:extLst>
          </p:cNvPr>
          <p:cNvSpPr/>
          <p:nvPr/>
        </p:nvSpPr>
        <p:spPr>
          <a:xfrm>
            <a:off x="761946" y="4237775"/>
            <a:ext cx="103680" cy="1170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>
            <a:spLocks noGrp="1"/>
          </p:cNvSpPr>
          <p:nvPr>
            <p:ph type="title"/>
          </p:nvPr>
        </p:nvSpPr>
        <p:spPr>
          <a:xfrm>
            <a:off x="713225" y="475488"/>
            <a:ext cx="7726800" cy="53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FINANCIAL ANALYSIS</a:t>
            </a:r>
            <a:endParaRPr dirty="0"/>
          </a:p>
        </p:txBody>
      </p:sp>
      <p:sp>
        <p:nvSpPr>
          <p:cNvPr id="366" name="Google Shape;366;p51"/>
          <p:cNvSpPr txBox="1">
            <a:spLocks noGrp="1"/>
          </p:cNvSpPr>
          <p:nvPr>
            <p:ph type="subTitle" idx="1"/>
          </p:nvPr>
        </p:nvSpPr>
        <p:spPr>
          <a:xfrm>
            <a:off x="1667525" y="1410382"/>
            <a:ext cx="2512881" cy="751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The net profit margin and the ROE increased explosively</a:t>
            </a:r>
            <a:endParaRPr dirty="0"/>
          </a:p>
        </p:txBody>
      </p:sp>
      <p:sp>
        <p:nvSpPr>
          <p:cNvPr id="367" name="Google Shape;367;p51"/>
          <p:cNvSpPr txBox="1">
            <a:spLocks noGrp="1"/>
          </p:cNvSpPr>
          <p:nvPr>
            <p:ph type="subTitle" idx="2"/>
          </p:nvPr>
        </p:nvSpPr>
        <p:spPr>
          <a:xfrm>
            <a:off x="1721866" y="3029925"/>
            <a:ext cx="2754098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Sales volume grew more than 250% of other AI industries</a:t>
            </a:r>
            <a:endParaRPr dirty="0"/>
          </a:p>
        </p:txBody>
      </p:sp>
      <p:sp>
        <p:nvSpPr>
          <p:cNvPr id="368" name="Google Shape;368;p51"/>
          <p:cNvSpPr txBox="1">
            <a:spLocks noGrp="1"/>
          </p:cNvSpPr>
          <p:nvPr>
            <p:ph type="subTitle" idx="3"/>
          </p:nvPr>
        </p:nvSpPr>
        <p:spPr>
          <a:xfrm>
            <a:off x="1667525" y="2292135"/>
            <a:ext cx="2428932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Net profit grew 10 times more</a:t>
            </a:r>
            <a:endParaRPr dirty="0"/>
          </a:p>
        </p:txBody>
      </p:sp>
      <p:sp>
        <p:nvSpPr>
          <p:cNvPr id="369" name="Google Shape;369;p51"/>
          <p:cNvSpPr txBox="1">
            <a:spLocks noGrp="1"/>
          </p:cNvSpPr>
          <p:nvPr>
            <p:ph type="subTitle" idx="4"/>
          </p:nvPr>
        </p:nvSpPr>
        <p:spPr>
          <a:xfrm>
            <a:off x="1652133" y="3899418"/>
            <a:ext cx="2459715" cy="8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SMCI is likely to pay dividends</a:t>
            </a:r>
            <a:endParaRPr dirty="0"/>
          </a:p>
        </p:txBody>
      </p:sp>
      <p:grpSp>
        <p:nvGrpSpPr>
          <p:cNvPr id="374" name="Google Shape;374;p51"/>
          <p:cNvGrpSpPr/>
          <p:nvPr/>
        </p:nvGrpSpPr>
        <p:grpSpPr>
          <a:xfrm>
            <a:off x="821913" y="1466992"/>
            <a:ext cx="520446" cy="462608"/>
            <a:chOff x="7929578" y="4284365"/>
            <a:chExt cx="395266" cy="351312"/>
          </a:xfrm>
        </p:grpSpPr>
        <p:sp>
          <p:nvSpPr>
            <p:cNvPr id="375" name="Google Shape;375;p51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1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1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1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51"/>
          <p:cNvGrpSpPr/>
          <p:nvPr/>
        </p:nvGrpSpPr>
        <p:grpSpPr>
          <a:xfrm>
            <a:off x="823731" y="2371143"/>
            <a:ext cx="464287" cy="462588"/>
            <a:chOff x="5355784" y="3834547"/>
            <a:chExt cx="299019" cy="297905"/>
          </a:xfrm>
        </p:grpSpPr>
        <p:sp>
          <p:nvSpPr>
            <p:cNvPr id="380" name="Google Shape;380;p51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1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1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1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51"/>
          <p:cNvGrpSpPr/>
          <p:nvPr/>
        </p:nvGrpSpPr>
        <p:grpSpPr>
          <a:xfrm>
            <a:off x="878047" y="3182062"/>
            <a:ext cx="464312" cy="436408"/>
            <a:chOff x="6630539" y="2917502"/>
            <a:chExt cx="371777" cy="349434"/>
          </a:xfrm>
        </p:grpSpPr>
        <p:sp>
          <p:nvSpPr>
            <p:cNvPr id="385" name="Google Shape;385;p51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1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1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1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1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1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1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51"/>
          <p:cNvGrpSpPr/>
          <p:nvPr/>
        </p:nvGrpSpPr>
        <p:grpSpPr>
          <a:xfrm>
            <a:off x="884624" y="3966447"/>
            <a:ext cx="436472" cy="436397"/>
            <a:chOff x="7976174" y="2925108"/>
            <a:chExt cx="334666" cy="334634"/>
          </a:xfrm>
        </p:grpSpPr>
        <p:sp>
          <p:nvSpPr>
            <p:cNvPr id="393" name="Google Shape;393;p51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1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1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1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1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1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1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1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1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2" name="Google Shape;40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350" y="302992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5909" y="4251309"/>
            <a:ext cx="875027" cy="89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228" y="4608574"/>
            <a:ext cx="1344325" cy="11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175" y="-1983500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7725" y="317141"/>
            <a:ext cx="704744" cy="7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5703" y="-279401"/>
            <a:ext cx="1344325" cy="11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 descr="텍스트, 번호, 평행, 스크린샷이(가) 표시된 사진&#10;&#10;자동 생성된 설명">
            <a:extLst>
              <a:ext uri="{FF2B5EF4-FFF2-40B4-BE49-F238E27FC236}">
                <a16:creationId xmlns:a16="http://schemas.microsoft.com/office/drawing/2014/main" id="{A2BA31DC-C8A8-5CAD-8AB6-93BAF68A0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940" y="1044787"/>
            <a:ext cx="4842075" cy="3859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8"/>
          <p:cNvSpPr txBox="1">
            <a:spLocks noGrp="1"/>
          </p:cNvSpPr>
          <p:nvPr>
            <p:ph type="title"/>
          </p:nvPr>
        </p:nvSpPr>
        <p:spPr>
          <a:xfrm>
            <a:off x="-1546010" y="77284"/>
            <a:ext cx="43908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Valuation</a:t>
            </a:r>
            <a:endParaRPr dirty="0"/>
          </a:p>
        </p:txBody>
      </p:sp>
      <p:sp>
        <p:nvSpPr>
          <p:cNvPr id="873" name="Google Shape;873;p68"/>
          <p:cNvSpPr txBox="1">
            <a:spLocks noGrp="1"/>
          </p:cNvSpPr>
          <p:nvPr>
            <p:ph type="subTitle" idx="1"/>
          </p:nvPr>
        </p:nvSpPr>
        <p:spPr>
          <a:xfrm>
            <a:off x="3312449" y="1430928"/>
            <a:ext cx="45375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SMCI’s performance is directly linked to Nvidia.</a:t>
            </a: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SMCI’s production capacity is 65% (which is still a high value for the AI GPU production) and plans to increase it.</a:t>
            </a: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Sales and the Net Income of SMCI of 2025 will be maximum</a:t>
            </a:r>
            <a:endParaRPr dirty="0"/>
          </a:p>
        </p:txBody>
      </p:sp>
      <p:pic>
        <p:nvPicPr>
          <p:cNvPr id="875" name="Google Shape;87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98500" y="138337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649" y="1383375"/>
            <a:ext cx="2685800" cy="2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85820">
            <a:off x="1610161" y="1921610"/>
            <a:ext cx="1797025" cy="169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9549" y="3599825"/>
            <a:ext cx="839381" cy="8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 descr="스크린샷, 텍스트, 라인, 폰트이(가) 표시된 사진&#10;&#10;자동 생성된 설명">
            <a:extLst>
              <a:ext uri="{FF2B5EF4-FFF2-40B4-BE49-F238E27FC236}">
                <a16:creationId xmlns:a16="http://schemas.microsoft.com/office/drawing/2014/main" id="{EFC566C9-C034-B465-22E5-0F25630D5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54592"/>
            <a:ext cx="6052766" cy="1088908"/>
          </a:xfrm>
          <a:prstGeom prst="rect">
            <a:avLst/>
          </a:prstGeom>
        </p:spPr>
      </p:pic>
      <p:pic>
        <p:nvPicPr>
          <p:cNvPr id="3" name="그림 1" descr="텍스트, 스크린샷, 폰트, 라인이(가) 표시된 사진&#10;&#10;자동 생성된 설명">
            <a:extLst>
              <a:ext uri="{FF2B5EF4-FFF2-40B4-BE49-F238E27FC236}">
                <a16:creationId xmlns:a16="http://schemas.microsoft.com/office/drawing/2014/main" id="{DBF1E5D4-E2DC-1BFF-8E04-A841CB0D6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6227" y="-19759"/>
            <a:ext cx="5917773" cy="12608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 and Gold Pitch Deck by Slidesgo">
  <a:themeElements>
    <a:clrScheme name="Simple Light">
      <a:dk1>
        <a:srgbClr val="000000"/>
      </a:dk1>
      <a:lt1>
        <a:srgbClr val="E9C78C"/>
      </a:lt1>
      <a:dk2>
        <a:srgbClr val="FAECD3"/>
      </a:dk2>
      <a:lt2>
        <a:srgbClr val="FFFFFF"/>
      </a:lt2>
      <a:accent1>
        <a:srgbClr val="E2E2E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560</Words>
  <Application>Microsoft Macintosh PowerPoint</Application>
  <PresentationFormat>On-screen Show (16:9)</PresentationFormat>
  <Paragraphs>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Cardo</vt:lpstr>
      <vt:lpstr>Teko</vt:lpstr>
      <vt:lpstr>Arial</vt:lpstr>
      <vt:lpstr>Josefin Sans</vt:lpstr>
      <vt:lpstr>Open Sans</vt:lpstr>
      <vt:lpstr>Black and Gold Pitch Deck by Slidesgo</vt:lpstr>
      <vt:lpstr>SUPER MICRO COMPUTER</vt:lpstr>
      <vt:lpstr>General Info/Company Statistics</vt:lpstr>
      <vt:lpstr>COMPANY OVERVIEW</vt:lpstr>
      <vt:lpstr>New Cloud Computing Market</vt:lpstr>
      <vt:lpstr>Diversity of Generative AI Usage</vt:lpstr>
      <vt:lpstr>Competitive Positioning</vt:lpstr>
      <vt:lpstr>INVESTMENT THESIS</vt:lpstr>
      <vt:lpstr>FINANCIAL ANALYSIS</vt:lpstr>
      <vt:lpstr>Valuation</vt:lpstr>
      <vt:lpstr>INVESTMENT RISKS </vt:lpstr>
      <vt:lpstr>ESG CONSIDERATIONS</vt:lpstr>
      <vt:lpstr>PowerPoint Presentation</vt:lpstr>
      <vt:lpstr>FINAL WORDS</vt:lpstr>
      <vt:lpstr>INVESTMENT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MICRO COMPUTER</dc:title>
  <cp:lastModifiedBy>Joseph Song [STUDENT]</cp:lastModifiedBy>
  <cp:revision>5</cp:revision>
  <dcterms:modified xsi:type="dcterms:W3CDTF">2024-06-24T08:21:15Z</dcterms:modified>
</cp:coreProperties>
</file>