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54"/>
  </p:normalViewPr>
  <p:slideViewPr>
    <p:cSldViewPr snapToGrid="0">
      <p:cViewPr varScale="1">
        <p:scale>
          <a:sx n="151" d="100"/>
          <a:sy n="151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8D341-F324-4B9B-9228-C00EE49F1D1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AC84AC3-6ADD-4678-9743-9D7F128F8D14}">
      <dgm:prSet/>
      <dgm:spPr/>
      <dgm:t>
        <a:bodyPr/>
        <a:lstStyle/>
        <a:p>
          <a:pPr>
            <a:defRPr cap="all"/>
          </a:pPr>
          <a:r>
            <a:rPr lang="en-US" b="0" i="0"/>
            <a:t>PE Ratio: 26.18 (slightly higher than industry average)</a:t>
          </a:r>
          <a:endParaRPr lang="en-US"/>
        </a:p>
      </dgm:t>
    </dgm:pt>
    <dgm:pt modelId="{88ED484F-1E35-4573-902B-4CB07A35E0DA}" type="parTrans" cxnId="{6031F324-4075-4F5F-B045-233D4B90EEA6}">
      <dgm:prSet/>
      <dgm:spPr/>
      <dgm:t>
        <a:bodyPr/>
        <a:lstStyle/>
        <a:p>
          <a:endParaRPr lang="en-US"/>
        </a:p>
      </dgm:t>
    </dgm:pt>
    <dgm:pt modelId="{BBDD0623-3086-4DB3-B428-3A63E94FCA1E}" type="sibTrans" cxnId="{6031F324-4075-4F5F-B045-233D4B90EEA6}">
      <dgm:prSet/>
      <dgm:spPr/>
      <dgm:t>
        <a:bodyPr/>
        <a:lstStyle/>
        <a:p>
          <a:endParaRPr lang="en-US"/>
        </a:p>
      </dgm:t>
    </dgm:pt>
    <dgm:pt modelId="{E0C39AB5-5EEE-4AAF-911F-7E9A5A6E2F8A}">
      <dgm:prSet/>
      <dgm:spPr/>
      <dgm:t>
        <a:bodyPr/>
        <a:lstStyle/>
        <a:p>
          <a:pPr>
            <a:defRPr cap="all"/>
          </a:pPr>
          <a:r>
            <a:rPr lang="en-US" b="0" i="0"/>
            <a:t>Forward PE Ratio: 23.85 (lower than industry average)</a:t>
          </a:r>
          <a:endParaRPr lang="en-US"/>
        </a:p>
      </dgm:t>
    </dgm:pt>
    <dgm:pt modelId="{2B905E92-ABFA-4F00-B37F-0021A6FABAEF}" type="parTrans" cxnId="{F58F3309-0547-49CB-87E9-58AC0172ADAB}">
      <dgm:prSet/>
      <dgm:spPr/>
      <dgm:t>
        <a:bodyPr/>
        <a:lstStyle/>
        <a:p>
          <a:endParaRPr lang="en-US"/>
        </a:p>
      </dgm:t>
    </dgm:pt>
    <dgm:pt modelId="{0F56A469-409C-4D04-8C74-3872CF0A01C1}" type="sibTrans" cxnId="{F58F3309-0547-49CB-87E9-58AC0172ADAB}">
      <dgm:prSet/>
      <dgm:spPr/>
      <dgm:t>
        <a:bodyPr/>
        <a:lstStyle/>
        <a:p>
          <a:endParaRPr lang="en-US"/>
        </a:p>
      </dgm:t>
    </dgm:pt>
    <dgm:pt modelId="{501F90F8-A3D0-40AB-B02A-4F431C25351F}">
      <dgm:prSet/>
      <dgm:spPr/>
      <dgm:t>
        <a:bodyPr/>
        <a:lstStyle/>
        <a:p>
          <a:pPr>
            <a:defRPr cap="all"/>
          </a:pPr>
          <a:r>
            <a:rPr lang="en-US" b="0" i="0"/>
            <a:t>Dividend Yield: 2.38% (higher than industry average)</a:t>
          </a:r>
          <a:endParaRPr lang="en-US"/>
        </a:p>
      </dgm:t>
    </dgm:pt>
    <dgm:pt modelId="{DAAB4957-9322-4AD1-B74B-538941753B5E}" type="parTrans" cxnId="{3E6C2450-7F17-4607-94B0-41AE3FAF94E0}">
      <dgm:prSet/>
      <dgm:spPr/>
      <dgm:t>
        <a:bodyPr/>
        <a:lstStyle/>
        <a:p>
          <a:endParaRPr lang="en-US"/>
        </a:p>
      </dgm:t>
    </dgm:pt>
    <dgm:pt modelId="{83A11D95-C78F-489A-A540-C5193663D036}" type="sibTrans" cxnId="{3E6C2450-7F17-4607-94B0-41AE3FAF94E0}">
      <dgm:prSet/>
      <dgm:spPr/>
      <dgm:t>
        <a:bodyPr/>
        <a:lstStyle/>
        <a:p>
          <a:endParaRPr lang="en-US"/>
        </a:p>
      </dgm:t>
    </dgm:pt>
    <dgm:pt modelId="{3CC4EA33-B579-4A56-A0DC-EA95F36032CD}" type="pres">
      <dgm:prSet presAssocID="{E028D341-F324-4B9B-9228-C00EE49F1D15}" presName="root" presStyleCnt="0">
        <dgm:presLayoutVars>
          <dgm:dir/>
          <dgm:resizeHandles val="exact"/>
        </dgm:presLayoutVars>
      </dgm:prSet>
      <dgm:spPr/>
    </dgm:pt>
    <dgm:pt modelId="{EA6E3813-DF86-4397-94AA-BBB9A2405376}" type="pres">
      <dgm:prSet presAssocID="{4AC84AC3-6ADD-4678-9743-9D7F128F8D14}" presName="compNode" presStyleCnt="0"/>
      <dgm:spPr/>
    </dgm:pt>
    <dgm:pt modelId="{7B10C7FD-25F5-4186-8C3A-5FF143F5EB37}" type="pres">
      <dgm:prSet presAssocID="{4AC84AC3-6ADD-4678-9743-9D7F128F8D14}" presName="iconBgRect" presStyleLbl="bgShp" presStyleIdx="0" presStyleCnt="3"/>
      <dgm:spPr/>
    </dgm:pt>
    <dgm:pt modelId="{0FAC457F-2346-466C-B5B0-4F6523F951C3}" type="pres">
      <dgm:prSet presAssocID="{4AC84AC3-6ADD-4678-9743-9D7F128F8D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E96DF86-82D7-4C98-8827-8D4BDB65FFEE}" type="pres">
      <dgm:prSet presAssocID="{4AC84AC3-6ADD-4678-9743-9D7F128F8D14}" presName="spaceRect" presStyleCnt="0"/>
      <dgm:spPr/>
    </dgm:pt>
    <dgm:pt modelId="{09730965-F207-4F78-8CE9-84891CABC162}" type="pres">
      <dgm:prSet presAssocID="{4AC84AC3-6ADD-4678-9743-9D7F128F8D14}" presName="textRect" presStyleLbl="revTx" presStyleIdx="0" presStyleCnt="3">
        <dgm:presLayoutVars>
          <dgm:chMax val="1"/>
          <dgm:chPref val="1"/>
        </dgm:presLayoutVars>
      </dgm:prSet>
      <dgm:spPr/>
    </dgm:pt>
    <dgm:pt modelId="{FC674D15-AE92-4ED0-9ED9-265194B8FC2F}" type="pres">
      <dgm:prSet presAssocID="{BBDD0623-3086-4DB3-B428-3A63E94FCA1E}" presName="sibTrans" presStyleCnt="0"/>
      <dgm:spPr/>
    </dgm:pt>
    <dgm:pt modelId="{3A36C448-02C9-411B-84F5-1192A4A141E8}" type="pres">
      <dgm:prSet presAssocID="{E0C39AB5-5EEE-4AAF-911F-7E9A5A6E2F8A}" presName="compNode" presStyleCnt="0"/>
      <dgm:spPr/>
    </dgm:pt>
    <dgm:pt modelId="{980668E7-4E3D-47A3-B0A8-B2BC1247FAC2}" type="pres">
      <dgm:prSet presAssocID="{E0C39AB5-5EEE-4AAF-911F-7E9A5A6E2F8A}" presName="iconBgRect" presStyleLbl="bgShp" presStyleIdx="1" presStyleCnt="3"/>
      <dgm:spPr/>
    </dgm:pt>
    <dgm:pt modelId="{750851BF-71B1-4069-876B-A4FA116B0D40}" type="pres">
      <dgm:prSet presAssocID="{E0C39AB5-5EEE-4AAF-911F-7E9A5A6E2F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A41B08D5-281E-4014-BEB8-673944E6A3AC}" type="pres">
      <dgm:prSet presAssocID="{E0C39AB5-5EEE-4AAF-911F-7E9A5A6E2F8A}" presName="spaceRect" presStyleCnt="0"/>
      <dgm:spPr/>
    </dgm:pt>
    <dgm:pt modelId="{90AF996D-8518-4265-9569-E50CADFB9640}" type="pres">
      <dgm:prSet presAssocID="{E0C39AB5-5EEE-4AAF-911F-7E9A5A6E2F8A}" presName="textRect" presStyleLbl="revTx" presStyleIdx="1" presStyleCnt="3">
        <dgm:presLayoutVars>
          <dgm:chMax val="1"/>
          <dgm:chPref val="1"/>
        </dgm:presLayoutVars>
      </dgm:prSet>
      <dgm:spPr/>
    </dgm:pt>
    <dgm:pt modelId="{78D18084-0887-482C-9163-8916F583BFA0}" type="pres">
      <dgm:prSet presAssocID="{0F56A469-409C-4D04-8C74-3872CF0A01C1}" presName="sibTrans" presStyleCnt="0"/>
      <dgm:spPr/>
    </dgm:pt>
    <dgm:pt modelId="{8A508290-CBF7-42E5-B7E3-43F1D7AE6043}" type="pres">
      <dgm:prSet presAssocID="{501F90F8-A3D0-40AB-B02A-4F431C25351F}" presName="compNode" presStyleCnt="0"/>
      <dgm:spPr/>
    </dgm:pt>
    <dgm:pt modelId="{47EC7B65-FBF9-4868-9BF5-506CACEB4DB5}" type="pres">
      <dgm:prSet presAssocID="{501F90F8-A3D0-40AB-B02A-4F431C25351F}" presName="iconBgRect" presStyleLbl="bgShp" presStyleIdx="2" presStyleCnt="3"/>
      <dgm:spPr/>
    </dgm:pt>
    <dgm:pt modelId="{A743052A-B6A1-4A60-B968-E48CA6CA8DCE}" type="pres">
      <dgm:prSet presAssocID="{501F90F8-A3D0-40AB-B02A-4F431C2535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402D6C3-AB96-407F-B753-790324E5582B}" type="pres">
      <dgm:prSet presAssocID="{501F90F8-A3D0-40AB-B02A-4F431C25351F}" presName="spaceRect" presStyleCnt="0"/>
      <dgm:spPr/>
    </dgm:pt>
    <dgm:pt modelId="{CD045D95-5AA0-49C9-A3BA-67486320956F}" type="pres">
      <dgm:prSet presAssocID="{501F90F8-A3D0-40AB-B02A-4F431C2535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07A2F05-E099-46CE-8B00-488AA2FE164B}" type="presOf" srcId="{E028D341-F324-4B9B-9228-C00EE49F1D15}" destId="{3CC4EA33-B579-4A56-A0DC-EA95F36032CD}" srcOrd="0" destOrd="0" presId="urn:microsoft.com/office/officeart/2018/5/layout/IconCircleLabelList"/>
    <dgm:cxn modelId="{F58F3309-0547-49CB-87E9-58AC0172ADAB}" srcId="{E028D341-F324-4B9B-9228-C00EE49F1D15}" destId="{E0C39AB5-5EEE-4AAF-911F-7E9A5A6E2F8A}" srcOrd="1" destOrd="0" parTransId="{2B905E92-ABFA-4F00-B37F-0021A6FABAEF}" sibTransId="{0F56A469-409C-4D04-8C74-3872CF0A01C1}"/>
    <dgm:cxn modelId="{6DAA1F15-F730-4704-9E91-C9C6141C28B9}" type="presOf" srcId="{4AC84AC3-6ADD-4678-9743-9D7F128F8D14}" destId="{09730965-F207-4F78-8CE9-84891CABC162}" srcOrd="0" destOrd="0" presId="urn:microsoft.com/office/officeart/2018/5/layout/IconCircleLabelList"/>
    <dgm:cxn modelId="{6031F324-4075-4F5F-B045-233D4B90EEA6}" srcId="{E028D341-F324-4B9B-9228-C00EE49F1D15}" destId="{4AC84AC3-6ADD-4678-9743-9D7F128F8D14}" srcOrd="0" destOrd="0" parTransId="{88ED484F-1E35-4573-902B-4CB07A35E0DA}" sibTransId="{BBDD0623-3086-4DB3-B428-3A63E94FCA1E}"/>
    <dgm:cxn modelId="{02B7862A-8049-4A5D-8112-680DB593C308}" type="presOf" srcId="{E0C39AB5-5EEE-4AAF-911F-7E9A5A6E2F8A}" destId="{90AF996D-8518-4265-9569-E50CADFB9640}" srcOrd="0" destOrd="0" presId="urn:microsoft.com/office/officeart/2018/5/layout/IconCircleLabelList"/>
    <dgm:cxn modelId="{3E6C2450-7F17-4607-94B0-41AE3FAF94E0}" srcId="{E028D341-F324-4B9B-9228-C00EE49F1D15}" destId="{501F90F8-A3D0-40AB-B02A-4F431C25351F}" srcOrd="2" destOrd="0" parTransId="{DAAB4957-9322-4AD1-B74B-538941753B5E}" sibTransId="{83A11D95-C78F-489A-A540-C5193663D036}"/>
    <dgm:cxn modelId="{23CF1D5E-1204-42C2-B262-E532BB672FD0}" type="presOf" srcId="{501F90F8-A3D0-40AB-B02A-4F431C25351F}" destId="{CD045D95-5AA0-49C9-A3BA-67486320956F}" srcOrd="0" destOrd="0" presId="urn:microsoft.com/office/officeart/2018/5/layout/IconCircleLabelList"/>
    <dgm:cxn modelId="{11FC216D-E3C1-4F26-A9E1-CF2EFAD06D9E}" type="presParOf" srcId="{3CC4EA33-B579-4A56-A0DC-EA95F36032CD}" destId="{EA6E3813-DF86-4397-94AA-BBB9A2405376}" srcOrd="0" destOrd="0" presId="urn:microsoft.com/office/officeart/2018/5/layout/IconCircleLabelList"/>
    <dgm:cxn modelId="{B26583E2-5841-4991-86A5-F74FE3EBE2CF}" type="presParOf" srcId="{EA6E3813-DF86-4397-94AA-BBB9A2405376}" destId="{7B10C7FD-25F5-4186-8C3A-5FF143F5EB37}" srcOrd="0" destOrd="0" presId="urn:microsoft.com/office/officeart/2018/5/layout/IconCircleLabelList"/>
    <dgm:cxn modelId="{B3807096-358B-43C1-93C8-0BA71CA01466}" type="presParOf" srcId="{EA6E3813-DF86-4397-94AA-BBB9A2405376}" destId="{0FAC457F-2346-466C-B5B0-4F6523F951C3}" srcOrd="1" destOrd="0" presId="urn:microsoft.com/office/officeart/2018/5/layout/IconCircleLabelList"/>
    <dgm:cxn modelId="{3F8B4D1F-C9C9-480B-AD4C-CFAEE3D8A346}" type="presParOf" srcId="{EA6E3813-DF86-4397-94AA-BBB9A2405376}" destId="{BE96DF86-82D7-4C98-8827-8D4BDB65FFEE}" srcOrd="2" destOrd="0" presId="urn:microsoft.com/office/officeart/2018/5/layout/IconCircleLabelList"/>
    <dgm:cxn modelId="{D36EC9C2-BB44-402C-904C-532BE3EF59C1}" type="presParOf" srcId="{EA6E3813-DF86-4397-94AA-BBB9A2405376}" destId="{09730965-F207-4F78-8CE9-84891CABC162}" srcOrd="3" destOrd="0" presId="urn:microsoft.com/office/officeart/2018/5/layout/IconCircleLabelList"/>
    <dgm:cxn modelId="{1D1BBBE0-B501-425C-99C7-9A1E3A85BA89}" type="presParOf" srcId="{3CC4EA33-B579-4A56-A0DC-EA95F36032CD}" destId="{FC674D15-AE92-4ED0-9ED9-265194B8FC2F}" srcOrd="1" destOrd="0" presId="urn:microsoft.com/office/officeart/2018/5/layout/IconCircleLabelList"/>
    <dgm:cxn modelId="{F20B8D8C-880D-45C4-9EF8-1F0851035EAE}" type="presParOf" srcId="{3CC4EA33-B579-4A56-A0DC-EA95F36032CD}" destId="{3A36C448-02C9-411B-84F5-1192A4A141E8}" srcOrd="2" destOrd="0" presId="urn:microsoft.com/office/officeart/2018/5/layout/IconCircleLabelList"/>
    <dgm:cxn modelId="{A4E33472-6092-4697-BFA3-4DFD58E97A90}" type="presParOf" srcId="{3A36C448-02C9-411B-84F5-1192A4A141E8}" destId="{980668E7-4E3D-47A3-B0A8-B2BC1247FAC2}" srcOrd="0" destOrd="0" presId="urn:microsoft.com/office/officeart/2018/5/layout/IconCircleLabelList"/>
    <dgm:cxn modelId="{08EACDDA-74E0-4EE7-93FA-E50738E7F10A}" type="presParOf" srcId="{3A36C448-02C9-411B-84F5-1192A4A141E8}" destId="{750851BF-71B1-4069-876B-A4FA116B0D40}" srcOrd="1" destOrd="0" presId="urn:microsoft.com/office/officeart/2018/5/layout/IconCircleLabelList"/>
    <dgm:cxn modelId="{5DB9FA25-8CB0-48D2-BB38-1460179A54B1}" type="presParOf" srcId="{3A36C448-02C9-411B-84F5-1192A4A141E8}" destId="{A41B08D5-281E-4014-BEB8-673944E6A3AC}" srcOrd="2" destOrd="0" presId="urn:microsoft.com/office/officeart/2018/5/layout/IconCircleLabelList"/>
    <dgm:cxn modelId="{7770C00D-8B8F-44C2-931C-636DBABC0D66}" type="presParOf" srcId="{3A36C448-02C9-411B-84F5-1192A4A141E8}" destId="{90AF996D-8518-4265-9569-E50CADFB9640}" srcOrd="3" destOrd="0" presId="urn:microsoft.com/office/officeart/2018/5/layout/IconCircleLabelList"/>
    <dgm:cxn modelId="{95B2739D-B583-4D40-8E41-4EBC5200A571}" type="presParOf" srcId="{3CC4EA33-B579-4A56-A0DC-EA95F36032CD}" destId="{78D18084-0887-482C-9163-8916F583BFA0}" srcOrd="3" destOrd="0" presId="urn:microsoft.com/office/officeart/2018/5/layout/IconCircleLabelList"/>
    <dgm:cxn modelId="{48000C08-7AF0-4086-B835-9B1B3B62729B}" type="presParOf" srcId="{3CC4EA33-B579-4A56-A0DC-EA95F36032CD}" destId="{8A508290-CBF7-42E5-B7E3-43F1D7AE6043}" srcOrd="4" destOrd="0" presId="urn:microsoft.com/office/officeart/2018/5/layout/IconCircleLabelList"/>
    <dgm:cxn modelId="{3BDB6261-6BC8-41AC-8CED-ADABD6D94655}" type="presParOf" srcId="{8A508290-CBF7-42E5-B7E3-43F1D7AE6043}" destId="{47EC7B65-FBF9-4868-9BF5-506CACEB4DB5}" srcOrd="0" destOrd="0" presId="urn:microsoft.com/office/officeart/2018/5/layout/IconCircleLabelList"/>
    <dgm:cxn modelId="{45D55100-7F5E-4A49-9ED7-6824FF700B31}" type="presParOf" srcId="{8A508290-CBF7-42E5-B7E3-43F1D7AE6043}" destId="{A743052A-B6A1-4A60-B968-E48CA6CA8DCE}" srcOrd="1" destOrd="0" presId="urn:microsoft.com/office/officeart/2018/5/layout/IconCircleLabelList"/>
    <dgm:cxn modelId="{6AF10E26-7AF0-427D-8D73-A090C439789A}" type="presParOf" srcId="{8A508290-CBF7-42E5-B7E3-43F1D7AE6043}" destId="{5402D6C3-AB96-407F-B753-790324E5582B}" srcOrd="2" destOrd="0" presId="urn:microsoft.com/office/officeart/2018/5/layout/IconCircleLabelList"/>
    <dgm:cxn modelId="{45436561-4083-4BE6-A875-AB49CB1D2525}" type="presParOf" srcId="{8A508290-CBF7-42E5-B7E3-43F1D7AE6043}" destId="{CD045D95-5AA0-49C9-A3BA-6748632095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011F85-90B9-488D-94A7-E3ADB839F1B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80DA6-68BB-484B-89A2-1388BE3B08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Regulatory Risks: Changes in operating environment and financial performance</a:t>
          </a:r>
          <a:endParaRPr lang="en-US"/>
        </a:p>
      </dgm:t>
    </dgm:pt>
    <dgm:pt modelId="{D6A3C6B5-53D9-4D6D-AE02-953B872D05AA}" type="parTrans" cxnId="{01DCA1E2-DE11-4611-BFA5-D8707200D858}">
      <dgm:prSet/>
      <dgm:spPr/>
      <dgm:t>
        <a:bodyPr/>
        <a:lstStyle/>
        <a:p>
          <a:endParaRPr lang="en-US"/>
        </a:p>
      </dgm:t>
    </dgm:pt>
    <dgm:pt modelId="{9D27A2BE-5209-4D28-8A26-2FBCB100B83F}" type="sibTrans" cxnId="{01DCA1E2-DE11-4611-BFA5-D8707200D85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1EEEAB-A9B3-4EFF-90B5-03E1080709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Competition: Competition from other utility companies and alternative water sources</a:t>
          </a:r>
          <a:endParaRPr lang="en-US"/>
        </a:p>
      </dgm:t>
    </dgm:pt>
    <dgm:pt modelId="{6038BD9C-68A6-4023-9C3F-4D5113CE22BA}" type="parTrans" cxnId="{D36D3267-3B99-436E-80CB-426FC872989B}">
      <dgm:prSet/>
      <dgm:spPr/>
      <dgm:t>
        <a:bodyPr/>
        <a:lstStyle/>
        <a:p>
          <a:endParaRPr lang="en-US"/>
        </a:p>
      </dgm:t>
    </dgm:pt>
    <dgm:pt modelId="{FE13675D-7750-4CD0-BD2D-5AB14AC1298E}" type="sibTrans" cxnId="{D36D3267-3B99-436E-80CB-426FC872989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B4AF34-02EF-4B6A-9F5B-000A59AC1A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Environmental Risks: Water scarcity and contamination</a:t>
          </a:r>
          <a:endParaRPr lang="en-US"/>
        </a:p>
      </dgm:t>
    </dgm:pt>
    <dgm:pt modelId="{E3E6CAD5-462A-46F5-BB98-A172D47C59E3}" type="parTrans" cxnId="{3472DF77-DFEE-43ED-BB57-CF92137BBA23}">
      <dgm:prSet/>
      <dgm:spPr/>
      <dgm:t>
        <a:bodyPr/>
        <a:lstStyle/>
        <a:p>
          <a:endParaRPr lang="en-US"/>
        </a:p>
      </dgm:t>
    </dgm:pt>
    <dgm:pt modelId="{C9813447-A31A-4BFD-B553-E68A83A63B58}" type="sibTrans" cxnId="{3472DF77-DFEE-43ED-BB57-CF92137BBA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E01DA8-EFBF-4DCE-BFC8-AE537A787A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Water Conservation: Initiatives to reduce water waste</a:t>
          </a:r>
          <a:endParaRPr lang="en-US"/>
        </a:p>
      </dgm:t>
    </dgm:pt>
    <dgm:pt modelId="{F8BDD30C-E215-429F-B4B8-F61B59DF3815}" type="parTrans" cxnId="{BD88691B-1A37-4581-BF35-E166795CFEC1}">
      <dgm:prSet/>
      <dgm:spPr/>
      <dgm:t>
        <a:bodyPr/>
        <a:lstStyle/>
        <a:p>
          <a:endParaRPr lang="en-US"/>
        </a:p>
      </dgm:t>
    </dgm:pt>
    <dgm:pt modelId="{04B672B0-D347-4682-9E42-89E3CD081509}" type="sibTrans" cxnId="{BD88691B-1A37-4581-BF35-E166795CFE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308519-9973-404F-8BD8-8E79D9E160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Sustainability: Initiatives to reduce environmental impact</a:t>
          </a:r>
          <a:endParaRPr lang="en-US"/>
        </a:p>
      </dgm:t>
    </dgm:pt>
    <dgm:pt modelId="{4098A480-9165-4F58-AD07-42A153C5AF08}" type="parTrans" cxnId="{7C7A809A-93DD-4416-A484-B7711F7F2F99}">
      <dgm:prSet/>
      <dgm:spPr/>
      <dgm:t>
        <a:bodyPr/>
        <a:lstStyle/>
        <a:p>
          <a:endParaRPr lang="en-US"/>
        </a:p>
      </dgm:t>
    </dgm:pt>
    <dgm:pt modelId="{FDA69E33-1C05-4630-AE15-8DCDC3D2292B}" type="sibTrans" cxnId="{7C7A809A-93DD-4416-A484-B7711F7F2F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5A3B0B0-16F4-43B1-9F8D-5138B12787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Community Engagement: Initiatives to engage with customers and communities</a:t>
          </a:r>
          <a:endParaRPr lang="en-US"/>
        </a:p>
      </dgm:t>
    </dgm:pt>
    <dgm:pt modelId="{0AE38473-7DF3-47D1-A4AC-7A00DD0D97A5}" type="parTrans" cxnId="{7BC974D0-D3E3-4685-8F8B-6D7B2F214828}">
      <dgm:prSet/>
      <dgm:spPr/>
      <dgm:t>
        <a:bodyPr/>
        <a:lstStyle/>
        <a:p>
          <a:endParaRPr lang="en-US"/>
        </a:p>
      </dgm:t>
    </dgm:pt>
    <dgm:pt modelId="{6ED0463B-DE04-4228-9480-7CEFB3CF901E}" type="sibTrans" cxnId="{7BC974D0-D3E3-4685-8F8B-6D7B2F214828}">
      <dgm:prSet/>
      <dgm:spPr/>
      <dgm:t>
        <a:bodyPr/>
        <a:lstStyle/>
        <a:p>
          <a:endParaRPr lang="en-US"/>
        </a:p>
      </dgm:t>
    </dgm:pt>
    <dgm:pt modelId="{A734804E-8374-4801-97F0-1456FD461C3C}" type="pres">
      <dgm:prSet presAssocID="{B0011F85-90B9-488D-94A7-E3ADB839F1BB}" presName="root" presStyleCnt="0">
        <dgm:presLayoutVars>
          <dgm:dir/>
          <dgm:resizeHandles val="exact"/>
        </dgm:presLayoutVars>
      </dgm:prSet>
      <dgm:spPr/>
    </dgm:pt>
    <dgm:pt modelId="{1ED67A2C-9F49-4553-ABD4-EE1265A7CC1B}" type="pres">
      <dgm:prSet presAssocID="{B0011F85-90B9-488D-94A7-E3ADB839F1BB}" presName="container" presStyleCnt="0">
        <dgm:presLayoutVars>
          <dgm:dir/>
          <dgm:resizeHandles val="exact"/>
        </dgm:presLayoutVars>
      </dgm:prSet>
      <dgm:spPr/>
    </dgm:pt>
    <dgm:pt modelId="{30D00A08-6453-45EA-BF3C-8528E9C1C4F3}" type="pres">
      <dgm:prSet presAssocID="{0A280DA6-68BB-484B-89A2-1388BE3B08B4}" presName="compNode" presStyleCnt="0"/>
      <dgm:spPr/>
    </dgm:pt>
    <dgm:pt modelId="{69CB57C7-3CFD-4691-9E0C-A5CE3A44C438}" type="pres">
      <dgm:prSet presAssocID="{0A280DA6-68BB-484B-89A2-1388BE3B08B4}" presName="iconBgRect" presStyleLbl="bgShp" presStyleIdx="0" presStyleCnt="6"/>
      <dgm:spPr/>
    </dgm:pt>
    <dgm:pt modelId="{D77310BC-0034-4D60-A39B-33A7C46B2E5D}" type="pres">
      <dgm:prSet presAssocID="{0A280DA6-68BB-484B-89A2-1388BE3B08B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8982E9A-D3A0-4666-A7B4-AE0E7A3FACBD}" type="pres">
      <dgm:prSet presAssocID="{0A280DA6-68BB-484B-89A2-1388BE3B08B4}" presName="spaceRect" presStyleCnt="0"/>
      <dgm:spPr/>
    </dgm:pt>
    <dgm:pt modelId="{FCA5415F-7C52-4C7C-A88F-DFC2D9CDAE7E}" type="pres">
      <dgm:prSet presAssocID="{0A280DA6-68BB-484B-89A2-1388BE3B08B4}" presName="textRect" presStyleLbl="revTx" presStyleIdx="0" presStyleCnt="6">
        <dgm:presLayoutVars>
          <dgm:chMax val="1"/>
          <dgm:chPref val="1"/>
        </dgm:presLayoutVars>
      </dgm:prSet>
      <dgm:spPr/>
    </dgm:pt>
    <dgm:pt modelId="{6F60FD8F-AD57-4ABE-820E-7DC90CD547D5}" type="pres">
      <dgm:prSet presAssocID="{9D27A2BE-5209-4D28-8A26-2FBCB100B83F}" presName="sibTrans" presStyleLbl="sibTrans2D1" presStyleIdx="0" presStyleCnt="0"/>
      <dgm:spPr/>
    </dgm:pt>
    <dgm:pt modelId="{9C46BE77-4D93-4433-B1CE-D9DC5E8A0F34}" type="pres">
      <dgm:prSet presAssocID="{9A1EEEAB-A9B3-4EFF-90B5-03E108070968}" presName="compNode" presStyleCnt="0"/>
      <dgm:spPr/>
    </dgm:pt>
    <dgm:pt modelId="{96A37C5A-E3B7-4071-8E23-53C31B72B436}" type="pres">
      <dgm:prSet presAssocID="{9A1EEEAB-A9B3-4EFF-90B5-03E108070968}" presName="iconBgRect" presStyleLbl="bgShp" presStyleIdx="1" presStyleCnt="6"/>
      <dgm:spPr/>
    </dgm:pt>
    <dgm:pt modelId="{CB193AF4-5CC8-4757-B4ED-029EA8DD2DBE}" type="pres">
      <dgm:prSet presAssocID="{9A1EEEAB-A9B3-4EFF-90B5-03E10807096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25FB57E-0C43-4C31-A69F-716005282CCC}" type="pres">
      <dgm:prSet presAssocID="{9A1EEEAB-A9B3-4EFF-90B5-03E108070968}" presName="spaceRect" presStyleCnt="0"/>
      <dgm:spPr/>
    </dgm:pt>
    <dgm:pt modelId="{39F94182-76D7-433F-A060-F954A3107054}" type="pres">
      <dgm:prSet presAssocID="{9A1EEEAB-A9B3-4EFF-90B5-03E108070968}" presName="textRect" presStyleLbl="revTx" presStyleIdx="1" presStyleCnt="6">
        <dgm:presLayoutVars>
          <dgm:chMax val="1"/>
          <dgm:chPref val="1"/>
        </dgm:presLayoutVars>
      </dgm:prSet>
      <dgm:spPr/>
    </dgm:pt>
    <dgm:pt modelId="{352BE781-25F6-436D-BCB4-3624FEE89239}" type="pres">
      <dgm:prSet presAssocID="{FE13675D-7750-4CD0-BD2D-5AB14AC1298E}" presName="sibTrans" presStyleLbl="sibTrans2D1" presStyleIdx="0" presStyleCnt="0"/>
      <dgm:spPr/>
    </dgm:pt>
    <dgm:pt modelId="{3AB7D34C-2DD4-4575-8214-3695655FC5DD}" type="pres">
      <dgm:prSet presAssocID="{70B4AF34-02EF-4B6A-9F5B-000A59AC1AF1}" presName="compNode" presStyleCnt="0"/>
      <dgm:spPr/>
    </dgm:pt>
    <dgm:pt modelId="{99E416D1-996B-47F8-8E5A-6801432FE613}" type="pres">
      <dgm:prSet presAssocID="{70B4AF34-02EF-4B6A-9F5B-000A59AC1AF1}" presName="iconBgRect" presStyleLbl="bgShp" presStyleIdx="2" presStyleCnt="6"/>
      <dgm:spPr/>
    </dgm:pt>
    <dgm:pt modelId="{17770D6F-865B-4A2C-83D5-A5D5272922D2}" type="pres">
      <dgm:prSet presAssocID="{70B4AF34-02EF-4B6A-9F5B-000A59AC1AF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1BE885C1-A739-4223-A7D4-F3107E1A6497}" type="pres">
      <dgm:prSet presAssocID="{70B4AF34-02EF-4B6A-9F5B-000A59AC1AF1}" presName="spaceRect" presStyleCnt="0"/>
      <dgm:spPr/>
    </dgm:pt>
    <dgm:pt modelId="{3A411840-8D3B-4B3D-9CDF-0B4F2FBF8F39}" type="pres">
      <dgm:prSet presAssocID="{70B4AF34-02EF-4B6A-9F5B-000A59AC1AF1}" presName="textRect" presStyleLbl="revTx" presStyleIdx="2" presStyleCnt="6">
        <dgm:presLayoutVars>
          <dgm:chMax val="1"/>
          <dgm:chPref val="1"/>
        </dgm:presLayoutVars>
      </dgm:prSet>
      <dgm:spPr/>
    </dgm:pt>
    <dgm:pt modelId="{C8B44980-0713-4B45-AFBF-3901F0CA0BD4}" type="pres">
      <dgm:prSet presAssocID="{C9813447-A31A-4BFD-B553-E68A83A63B58}" presName="sibTrans" presStyleLbl="sibTrans2D1" presStyleIdx="0" presStyleCnt="0"/>
      <dgm:spPr/>
    </dgm:pt>
    <dgm:pt modelId="{AC3A8649-B585-4F6F-8556-36D7D19A2E22}" type="pres">
      <dgm:prSet presAssocID="{37E01DA8-EFBF-4DCE-BFC8-AE537A787A6C}" presName="compNode" presStyleCnt="0"/>
      <dgm:spPr/>
    </dgm:pt>
    <dgm:pt modelId="{EBE29253-3B28-4EC3-B3E2-25ACC1D391F4}" type="pres">
      <dgm:prSet presAssocID="{37E01DA8-EFBF-4DCE-BFC8-AE537A787A6C}" presName="iconBgRect" presStyleLbl="bgShp" presStyleIdx="3" presStyleCnt="6"/>
      <dgm:spPr/>
    </dgm:pt>
    <dgm:pt modelId="{B52A7F46-2D1B-4BD9-BF72-79B621CA79A0}" type="pres">
      <dgm:prSet presAssocID="{37E01DA8-EFBF-4DCE-BFC8-AE537A787A6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wer"/>
        </a:ext>
      </dgm:extLst>
    </dgm:pt>
    <dgm:pt modelId="{7BBA8104-B642-49B1-9B3B-30028110DB03}" type="pres">
      <dgm:prSet presAssocID="{37E01DA8-EFBF-4DCE-BFC8-AE537A787A6C}" presName="spaceRect" presStyleCnt="0"/>
      <dgm:spPr/>
    </dgm:pt>
    <dgm:pt modelId="{AF2C9203-9C8E-41EC-874E-8C5023AD3588}" type="pres">
      <dgm:prSet presAssocID="{37E01DA8-EFBF-4DCE-BFC8-AE537A787A6C}" presName="textRect" presStyleLbl="revTx" presStyleIdx="3" presStyleCnt="6">
        <dgm:presLayoutVars>
          <dgm:chMax val="1"/>
          <dgm:chPref val="1"/>
        </dgm:presLayoutVars>
      </dgm:prSet>
      <dgm:spPr/>
    </dgm:pt>
    <dgm:pt modelId="{1780652F-992F-4F03-AC81-83E4F77E610D}" type="pres">
      <dgm:prSet presAssocID="{04B672B0-D347-4682-9E42-89E3CD081509}" presName="sibTrans" presStyleLbl="sibTrans2D1" presStyleIdx="0" presStyleCnt="0"/>
      <dgm:spPr/>
    </dgm:pt>
    <dgm:pt modelId="{605A6C06-6B53-453F-8868-D5E45E348B7D}" type="pres">
      <dgm:prSet presAssocID="{F7308519-9973-404F-8BD8-8E79D9E16005}" presName="compNode" presStyleCnt="0"/>
      <dgm:spPr/>
    </dgm:pt>
    <dgm:pt modelId="{40ECF5F6-E239-4575-A611-2D52771295A7}" type="pres">
      <dgm:prSet presAssocID="{F7308519-9973-404F-8BD8-8E79D9E16005}" presName="iconBgRect" presStyleLbl="bgShp" presStyleIdx="4" presStyleCnt="6"/>
      <dgm:spPr/>
    </dgm:pt>
    <dgm:pt modelId="{EA68148E-1599-4008-A7A7-E38568A817E2}" type="pres">
      <dgm:prSet presAssocID="{F7308519-9973-404F-8BD8-8E79D9E1600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BA5E2B93-4300-4C8A-A0CB-60BDFACF3C20}" type="pres">
      <dgm:prSet presAssocID="{F7308519-9973-404F-8BD8-8E79D9E16005}" presName="spaceRect" presStyleCnt="0"/>
      <dgm:spPr/>
    </dgm:pt>
    <dgm:pt modelId="{3F85F138-0AC4-4ADB-B699-412EEAF7EC24}" type="pres">
      <dgm:prSet presAssocID="{F7308519-9973-404F-8BD8-8E79D9E16005}" presName="textRect" presStyleLbl="revTx" presStyleIdx="4" presStyleCnt="6">
        <dgm:presLayoutVars>
          <dgm:chMax val="1"/>
          <dgm:chPref val="1"/>
        </dgm:presLayoutVars>
      </dgm:prSet>
      <dgm:spPr/>
    </dgm:pt>
    <dgm:pt modelId="{5674D052-BF8E-42B6-8E54-98B36A87CDA5}" type="pres">
      <dgm:prSet presAssocID="{FDA69E33-1C05-4630-AE15-8DCDC3D2292B}" presName="sibTrans" presStyleLbl="sibTrans2D1" presStyleIdx="0" presStyleCnt="0"/>
      <dgm:spPr/>
    </dgm:pt>
    <dgm:pt modelId="{3426F178-D22A-4FC6-80A3-F4B6C9626FC2}" type="pres">
      <dgm:prSet presAssocID="{45A3B0B0-16F4-43B1-9F8D-5138B127872F}" presName="compNode" presStyleCnt="0"/>
      <dgm:spPr/>
    </dgm:pt>
    <dgm:pt modelId="{6368BCD9-8E12-4A72-A815-E1C602328805}" type="pres">
      <dgm:prSet presAssocID="{45A3B0B0-16F4-43B1-9F8D-5138B127872F}" presName="iconBgRect" presStyleLbl="bgShp" presStyleIdx="5" presStyleCnt="6"/>
      <dgm:spPr/>
    </dgm:pt>
    <dgm:pt modelId="{1B99C638-4706-49B1-BC8F-FF55BE033867}" type="pres">
      <dgm:prSet presAssocID="{45A3B0B0-16F4-43B1-9F8D-5138B127872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92E8A860-CBC6-4302-85EA-1032028C3C13}" type="pres">
      <dgm:prSet presAssocID="{45A3B0B0-16F4-43B1-9F8D-5138B127872F}" presName="spaceRect" presStyleCnt="0"/>
      <dgm:spPr/>
    </dgm:pt>
    <dgm:pt modelId="{6F5B3E79-C8EB-4313-B4CD-E400FFFD44B3}" type="pres">
      <dgm:prSet presAssocID="{45A3B0B0-16F4-43B1-9F8D-5138B127872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D88691B-1A37-4581-BF35-E166795CFEC1}" srcId="{B0011F85-90B9-488D-94A7-E3ADB839F1BB}" destId="{37E01DA8-EFBF-4DCE-BFC8-AE537A787A6C}" srcOrd="3" destOrd="0" parTransId="{F8BDD30C-E215-429F-B4B8-F61B59DF3815}" sibTransId="{04B672B0-D347-4682-9E42-89E3CD081509}"/>
    <dgm:cxn modelId="{7A29791F-343C-4C12-9BFB-993233BD864D}" type="presOf" srcId="{9D27A2BE-5209-4D28-8A26-2FBCB100B83F}" destId="{6F60FD8F-AD57-4ABE-820E-7DC90CD547D5}" srcOrd="0" destOrd="0" presId="urn:microsoft.com/office/officeart/2018/2/layout/IconCircleList"/>
    <dgm:cxn modelId="{38E4202A-BE2C-4F32-A161-853ADC4B8258}" type="presOf" srcId="{70B4AF34-02EF-4B6A-9F5B-000A59AC1AF1}" destId="{3A411840-8D3B-4B3D-9CDF-0B4F2FBF8F39}" srcOrd="0" destOrd="0" presId="urn:microsoft.com/office/officeart/2018/2/layout/IconCircleList"/>
    <dgm:cxn modelId="{CF972245-55CD-4F19-BE29-A3DA8CC7195F}" type="presOf" srcId="{45A3B0B0-16F4-43B1-9F8D-5138B127872F}" destId="{6F5B3E79-C8EB-4313-B4CD-E400FFFD44B3}" srcOrd="0" destOrd="0" presId="urn:microsoft.com/office/officeart/2018/2/layout/IconCircleList"/>
    <dgm:cxn modelId="{446C3853-1A17-4F21-9051-8630D11AEE45}" type="presOf" srcId="{C9813447-A31A-4BFD-B553-E68A83A63B58}" destId="{C8B44980-0713-4B45-AFBF-3901F0CA0BD4}" srcOrd="0" destOrd="0" presId="urn:microsoft.com/office/officeart/2018/2/layout/IconCircleList"/>
    <dgm:cxn modelId="{CD69F057-2BEB-41BE-A19F-DB0FAFA68026}" type="presOf" srcId="{0A280DA6-68BB-484B-89A2-1388BE3B08B4}" destId="{FCA5415F-7C52-4C7C-A88F-DFC2D9CDAE7E}" srcOrd="0" destOrd="0" presId="urn:microsoft.com/office/officeart/2018/2/layout/IconCircleList"/>
    <dgm:cxn modelId="{D36D3267-3B99-436E-80CB-426FC872989B}" srcId="{B0011F85-90B9-488D-94A7-E3ADB839F1BB}" destId="{9A1EEEAB-A9B3-4EFF-90B5-03E108070968}" srcOrd="1" destOrd="0" parTransId="{6038BD9C-68A6-4023-9C3F-4D5113CE22BA}" sibTransId="{FE13675D-7750-4CD0-BD2D-5AB14AC1298E}"/>
    <dgm:cxn modelId="{1B1CD573-FA3E-42A1-BE53-24A87B8D08D4}" type="presOf" srcId="{FDA69E33-1C05-4630-AE15-8DCDC3D2292B}" destId="{5674D052-BF8E-42B6-8E54-98B36A87CDA5}" srcOrd="0" destOrd="0" presId="urn:microsoft.com/office/officeart/2018/2/layout/IconCircleList"/>
    <dgm:cxn modelId="{3472DF77-DFEE-43ED-BB57-CF92137BBA23}" srcId="{B0011F85-90B9-488D-94A7-E3ADB839F1BB}" destId="{70B4AF34-02EF-4B6A-9F5B-000A59AC1AF1}" srcOrd="2" destOrd="0" parTransId="{E3E6CAD5-462A-46F5-BB98-A172D47C59E3}" sibTransId="{C9813447-A31A-4BFD-B553-E68A83A63B58}"/>
    <dgm:cxn modelId="{4080E889-827D-484D-84AE-52557BFD3ACC}" type="presOf" srcId="{9A1EEEAB-A9B3-4EFF-90B5-03E108070968}" destId="{39F94182-76D7-433F-A060-F954A3107054}" srcOrd="0" destOrd="0" presId="urn:microsoft.com/office/officeart/2018/2/layout/IconCircleList"/>
    <dgm:cxn modelId="{7C7A809A-93DD-4416-A484-B7711F7F2F99}" srcId="{B0011F85-90B9-488D-94A7-E3ADB839F1BB}" destId="{F7308519-9973-404F-8BD8-8E79D9E16005}" srcOrd="4" destOrd="0" parTransId="{4098A480-9165-4F58-AD07-42A153C5AF08}" sibTransId="{FDA69E33-1C05-4630-AE15-8DCDC3D2292B}"/>
    <dgm:cxn modelId="{1D7F47A9-0EEF-4E64-A871-7B3394FCA39F}" type="presOf" srcId="{37E01DA8-EFBF-4DCE-BFC8-AE537A787A6C}" destId="{AF2C9203-9C8E-41EC-874E-8C5023AD3588}" srcOrd="0" destOrd="0" presId="urn:microsoft.com/office/officeart/2018/2/layout/IconCircleList"/>
    <dgm:cxn modelId="{EFBA8AA9-4AAE-4170-8C2B-F3444FC7DB69}" type="presOf" srcId="{FE13675D-7750-4CD0-BD2D-5AB14AC1298E}" destId="{352BE781-25F6-436D-BCB4-3624FEE89239}" srcOrd="0" destOrd="0" presId="urn:microsoft.com/office/officeart/2018/2/layout/IconCircleList"/>
    <dgm:cxn modelId="{5CEFF0BA-835E-4CEA-8648-57B6663A441A}" type="presOf" srcId="{F7308519-9973-404F-8BD8-8E79D9E16005}" destId="{3F85F138-0AC4-4ADB-B699-412EEAF7EC24}" srcOrd="0" destOrd="0" presId="urn:microsoft.com/office/officeart/2018/2/layout/IconCircleList"/>
    <dgm:cxn modelId="{C0D584C6-E4F5-40C1-A68C-C230F5AADDC1}" type="presOf" srcId="{B0011F85-90B9-488D-94A7-E3ADB839F1BB}" destId="{A734804E-8374-4801-97F0-1456FD461C3C}" srcOrd="0" destOrd="0" presId="urn:microsoft.com/office/officeart/2018/2/layout/IconCircleList"/>
    <dgm:cxn modelId="{C2C799C6-4AD5-40C4-94AA-FD620CCC8817}" type="presOf" srcId="{04B672B0-D347-4682-9E42-89E3CD081509}" destId="{1780652F-992F-4F03-AC81-83E4F77E610D}" srcOrd="0" destOrd="0" presId="urn:microsoft.com/office/officeart/2018/2/layout/IconCircleList"/>
    <dgm:cxn modelId="{7BC974D0-D3E3-4685-8F8B-6D7B2F214828}" srcId="{B0011F85-90B9-488D-94A7-E3ADB839F1BB}" destId="{45A3B0B0-16F4-43B1-9F8D-5138B127872F}" srcOrd="5" destOrd="0" parTransId="{0AE38473-7DF3-47D1-A4AC-7A00DD0D97A5}" sibTransId="{6ED0463B-DE04-4228-9480-7CEFB3CF901E}"/>
    <dgm:cxn modelId="{01DCA1E2-DE11-4611-BFA5-D8707200D858}" srcId="{B0011F85-90B9-488D-94A7-E3ADB839F1BB}" destId="{0A280DA6-68BB-484B-89A2-1388BE3B08B4}" srcOrd="0" destOrd="0" parTransId="{D6A3C6B5-53D9-4D6D-AE02-953B872D05AA}" sibTransId="{9D27A2BE-5209-4D28-8A26-2FBCB100B83F}"/>
    <dgm:cxn modelId="{9F5E4FD4-CF62-40A7-A3EA-38E8CAEB915E}" type="presParOf" srcId="{A734804E-8374-4801-97F0-1456FD461C3C}" destId="{1ED67A2C-9F49-4553-ABD4-EE1265A7CC1B}" srcOrd="0" destOrd="0" presId="urn:microsoft.com/office/officeart/2018/2/layout/IconCircleList"/>
    <dgm:cxn modelId="{78471B8B-0E0C-4E4E-8097-C75F7DDFEF04}" type="presParOf" srcId="{1ED67A2C-9F49-4553-ABD4-EE1265A7CC1B}" destId="{30D00A08-6453-45EA-BF3C-8528E9C1C4F3}" srcOrd="0" destOrd="0" presId="urn:microsoft.com/office/officeart/2018/2/layout/IconCircleList"/>
    <dgm:cxn modelId="{FA723463-06C2-4E8B-A596-655E4FE46B5D}" type="presParOf" srcId="{30D00A08-6453-45EA-BF3C-8528E9C1C4F3}" destId="{69CB57C7-3CFD-4691-9E0C-A5CE3A44C438}" srcOrd="0" destOrd="0" presId="urn:microsoft.com/office/officeart/2018/2/layout/IconCircleList"/>
    <dgm:cxn modelId="{4CF9FAFB-8AA8-4798-A8CC-0A530B6C113D}" type="presParOf" srcId="{30D00A08-6453-45EA-BF3C-8528E9C1C4F3}" destId="{D77310BC-0034-4D60-A39B-33A7C46B2E5D}" srcOrd="1" destOrd="0" presId="urn:microsoft.com/office/officeart/2018/2/layout/IconCircleList"/>
    <dgm:cxn modelId="{79B43FED-AC0B-4C6B-B0FB-2D630C275174}" type="presParOf" srcId="{30D00A08-6453-45EA-BF3C-8528E9C1C4F3}" destId="{F8982E9A-D3A0-4666-A7B4-AE0E7A3FACBD}" srcOrd="2" destOrd="0" presId="urn:microsoft.com/office/officeart/2018/2/layout/IconCircleList"/>
    <dgm:cxn modelId="{EE077312-7E96-4AB0-9731-A9C511CE12C6}" type="presParOf" srcId="{30D00A08-6453-45EA-BF3C-8528E9C1C4F3}" destId="{FCA5415F-7C52-4C7C-A88F-DFC2D9CDAE7E}" srcOrd="3" destOrd="0" presId="urn:microsoft.com/office/officeart/2018/2/layout/IconCircleList"/>
    <dgm:cxn modelId="{1973BD35-6861-4058-B796-0E4732242685}" type="presParOf" srcId="{1ED67A2C-9F49-4553-ABD4-EE1265A7CC1B}" destId="{6F60FD8F-AD57-4ABE-820E-7DC90CD547D5}" srcOrd="1" destOrd="0" presId="urn:microsoft.com/office/officeart/2018/2/layout/IconCircleList"/>
    <dgm:cxn modelId="{E5FC6E48-02BD-4046-884E-49415B84F0F2}" type="presParOf" srcId="{1ED67A2C-9F49-4553-ABD4-EE1265A7CC1B}" destId="{9C46BE77-4D93-4433-B1CE-D9DC5E8A0F34}" srcOrd="2" destOrd="0" presId="urn:microsoft.com/office/officeart/2018/2/layout/IconCircleList"/>
    <dgm:cxn modelId="{7336CC09-8FE0-4E49-9360-485A32E7ED23}" type="presParOf" srcId="{9C46BE77-4D93-4433-B1CE-D9DC5E8A0F34}" destId="{96A37C5A-E3B7-4071-8E23-53C31B72B436}" srcOrd="0" destOrd="0" presId="urn:microsoft.com/office/officeart/2018/2/layout/IconCircleList"/>
    <dgm:cxn modelId="{8CC07807-18B4-4C1C-B7D0-9E50827CE1CF}" type="presParOf" srcId="{9C46BE77-4D93-4433-B1CE-D9DC5E8A0F34}" destId="{CB193AF4-5CC8-4757-B4ED-029EA8DD2DBE}" srcOrd="1" destOrd="0" presId="urn:microsoft.com/office/officeart/2018/2/layout/IconCircleList"/>
    <dgm:cxn modelId="{27E89FDF-AB8F-40C9-B31B-0FCDD28C75A9}" type="presParOf" srcId="{9C46BE77-4D93-4433-B1CE-D9DC5E8A0F34}" destId="{B25FB57E-0C43-4C31-A69F-716005282CCC}" srcOrd="2" destOrd="0" presId="urn:microsoft.com/office/officeart/2018/2/layout/IconCircleList"/>
    <dgm:cxn modelId="{93765463-204A-4018-B221-B4BA2F35569E}" type="presParOf" srcId="{9C46BE77-4D93-4433-B1CE-D9DC5E8A0F34}" destId="{39F94182-76D7-433F-A060-F954A3107054}" srcOrd="3" destOrd="0" presId="urn:microsoft.com/office/officeart/2018/2/layout/IconCircleList"/>
    <dgm:cxn modelId="{F88A0772-83EC-4A79-AFD5-638B77DE37EF}" type="presParOf" srcId="{1ED67A2C-9F49-4553-ABD4-EE1265A7CC1B}" destId="{352BE781-25F6-436D-BCB4-3624FEE89239}" srcOrd="3" destOrd="0" presId="urn:microsoft.com/office/officeart/2018/2/layout/IconCircleList"/>
    <dgm:cxn modelId="{BC566987-69E4-487C-8AC8-6EE7416F7EEB}" type="presParOf" srcId="{1ED67A2C-9F49-4553-ABD4-EE1265A7CC1B}" destId="{3AB7D34C-2DD4-4575-8214-3695655FC5DD}" srcOrd="4" destOrd="0" presId="urn:microsoft.com/office/officeart/2018/2/layout/IconCircleList"/>
    <dgm:cxn modelId="{2EA72611-D8C8-4813-813B-213D423299FD}" type="presParOf" srcId="{3AB7D34C-2DD4-4575-8214-3695655FC5DD}" destId="{99E416D1-996B-47F8-8E5A-6801432FE613}" srcOrd="0" destOrd="0" presId="urn:microsoft.com/office/officeart/2018/2/layout/IconCircleList"/>
    <dgm:cxn modelId="{F4B2319C-2844-4F9A-9A8E-FBBD36A4A9AD}" type="presParOf" srcId="{3AB7D34C-2DD4-4575-8214-3695655FC5DD}" destId="{17770D6F-865B-4A2C-83D5-A5D5272922D2}" srcOrd="1" destOrd="0" presId="urn:microsoft.com/office/officeart/2018/2/layout/IconCircleList"/>
    <dgm:cxn modelId="{7994311B-D8AE-4BB2-AE3B-EDF621E68754}" type="presParOf" srcId="{3AB7D34C-2DD4-4575-8214-3695655FC5DD}" destId="{1BE885C1-A739-4223-A7D4-F3107E1A6497}" srcOrd="2" destOrd="0" presId="urn:microsoft.com/office/officeart/2018/2/layout/IconCircleList"/>
    <dgm:cxn modelId="{187B3DC8-ECA2-4733-9F1D-8BAFE88AEA5B}" type="presParOf" srcId="{3AB7D34C-2DD4-4575-8214-3695655FC5DD}" destId="{3A411840-8D3B-4B3D-9CDF-0B4F2FBF8F39}" srcOrd="3" destOrd="0" presId="urn:microsoft.com/office/officeart/2018/2/layout/IconCircleList"/>
    <dgm:cxn modelId="{37F0ACF4-098F-40C5-A023-99E3013CF308}" type="presParOf" srcId="{1ED67A2C-9F49-4553-ABD4-EE1265A7CC1B}" destId="{C8B44980-0713-4B45-AFBF-3901F0CA0BD4}" srcOrd="5" destOrd="0" presId="urn:microsoft.com/office/officeart/2018/2/layout/IconCircleList"/>
    <dgm:cxn modelId="{2EED95C3-4F6A-49C5-9CC2-CFD08AE98529}" type="presParOf" srcId="{1ED67A2C-9F49-4553-ABD4-EE1265A7CC1B}" destId="{AC3A8649-B585-4F6F-8556-36D7D19A2E22}" srcOrd="6" destOrd="0" presId="urn:microsoft.com/office/officeart/2018/2/layout/IconCircleList"/>
    <dgm:cxn modelId="{29D751F3-F3AF-4AD8-84A5-A47233A5CAC2}" type="presParOf" srcId="{AC3A8649-B585-4F6F-8556-36D7D19A2E22}" destId="{EBE29253-3B28-4EC3-B3E2-25ACC1D391F4}" srcOrd="0" destOrd="0" presId="urn:microsoft.com/office/officeart/2018/2/layout/IconCircleList"/>
    <dgm:cxn modelId="{25A7557D-6A2A-4C42-B3D5-B0AC09738CEF}" type="presParOf" srcId="{AC3A8649-B585-4F6F-8556-36D7D19A2E22}" destId="{B52A7F46-2D1B-4BD9-BF72-79B621CA79A0}" srcOrd="1" destOrd="0" presId="urn:microsoft.com/office/officeart/2018/2/layout/IconCircleList"/>
    <dgm:cxn modelId="{30EDE3C8-3588-4195-AD61-CC0AA9AA277F}" type="presParOf" srcId="{AC3A8649-B585-4F6F-8556-36D7D19A2E22}" destId="{7BBA8104-B642-49B1-9B3B-30028110DB03}" srcOrd="2" destOrd="0" presId="urn:microsoft.com/office/officeart/2018/2/layout/IconCircleList"/>
    <dgm:cxn modelId="{E22352FD-6A3E-46AB-A644-1685054BBEB5}" type="presParOf" srcId="{AC3A8649-B585-4F6F-8556-36D7D19A2E22}" destId="{AF2C9203-9C8E-41EC-874E-8C5023AD3588}" srcOrd="3" destOrd="0" presId="urn:microsoft.com/office/officeart/2018/2/layout/IconCircleList"/>
    <dgm:cxn modelId="{733E67B2-0789-4810-A071-92015A522CF9}" type="presParOf" srcId="{1ED67A2C-9F49-4553-ABD4-EE1265A7CC1B}" destId="{1780652F-992F-4F03-AC81-83E4F77E610D}" srcOrd="7" destOrd="0" presId="urn:microsoft.com/office/officeart/2018/2/layout/IconCircleList"/>
    <dgm:cxn modelId="{E9706BEA-D35C-4F90-937A-6F700452F16C}" type="presParOf" srcId="{1ED67A2C-9F49-4553-ABD4-EE1265A7CC1B}" destId="{605A6C06-6B53-453F-8868-D5E45E348B7D}" srcOrd="8" destOrd="0" presId="urn:microsoft.com/office/officeart/2018/2/layout/IconCircleList"/>
    <dgm:cxn modelId="{6402BF86-5F23-476D-BDFA-274A0D993BF1}" type="presParOf" srcId="{605A6C06-6B53-453F-8868-D5E45E348B7D}" destId="{40ECF5F6-E239-4575-A611-2D52771295A7}" srcOrd="0" destOrd="0" presId="urn:microsoft.com/office/officeart/2018/2/layout/IconCircleList"/>
    <dgm:cxn modelId="{C3751D19-97DA-44CD-A8AD-691D231AA24F}" type="presParOf" srcId="{605A6C06-6B53-453F-8868-D5E45E348B7D}" destId="{EA68148E-1599-4008-A7A7-E38568A817E2}" srcOrd="1" destOrd="0" presId="urn:microsoft.com/office/officeart/2018/2/layout/IconCircleList"/>
    <dgm:cxn modelId="{7ACF5603-1B98-4B7B-86AC-9CBAA27CCF24}" type="presParOf" srcId="{605A6C06-6B53-453F-8868-D5E45E348B7D}" destId="{BA5E2B93-4300-4C8A-A0CB-60BDFACF3C20}" srcOrd="2" destOrd="0" presId="urn:microsoft.com/office/officeart/2018/2/layout/IconCircleList"/>
    <dgm:cxn modelId="{D59AA45E-5AF1-4FA8-B9F9-244608F60103}" type="presParOf" srcId="{605A6C06-6B53-453F-8868-D5E45E348B7D}" destId="{3F85F138-0AC4-4ADB-B699-412EEAF7EC24}" srcOrd="3" destOrd="0" presId="urn:microsoft.com/office/officeart/2018/2/layout/IconCircleList"/>
    <dgm:cxn modelId="{852FF896-DC73-4E08-A7EB-1C84A14D29D2}" type="presParOf" srcId="{1ED67A2C-9F49-4553-ABD4-EE1265A7CC1B}" destId="{5674D052-BF8E-42B6-8E54-98B36A87CDA5}" srcOrd="9" destOrd="0" presId="urn:microsoft.com/office/officeart/2018/2/layout/IconCircleList"/>
    <dgm:cxn modelId="{289F6FC2-964E-46CD-8EEB-8E411B145F60}" type="presParOf" srcId="{1ED67A2C-9F49-4553-ABD4-EE1265A7CC1B}" destId="{3426F178-D22A-4FC6-80A3-F4B6C9626FC2}" srcOrd="10" destOrd="0" presId="urn:microsoft.com/office/officeart/2018/2/layout/IconCircleList"/>
    <dgm:cxn modelId="{F4741F80-0C38-4A4C-AE5E-A473E89A7C98}" type="presParOf" srcId="{3426F178-D22A-4FC6-80A3-F4B6C9626FC2}" destId="{6368BCD9-8E12-4A72-A815-E1C602328805}" srcOrd="0" destOrd="0" presId="urn:microsoft.com/office/officeart/2018/2/layout/IconCircleList"/>
    <dgm:cxn modelId="{C4514815-1088-4731-8163-6553939275E9}" type="presParOf" srcId="{3426F178-D22A-4FC6-80A3-F4B6C9626FC2}" destId="{1B99C638-4706-49B1-BC8F-FF55BE033867}" srcOrd="1" destOrd="0" presId="urn:microsoft.com/office/officeart/2018/2/layout/IconCircleList"/>
    <dgm:cxn modelId="{0B74F652-D529-4020-BE36-B51E67CACF3A}" type="presParOf" srcId="{3426F178-D22A-4FC6-80A3-F4B6C9626FC2}" destId="{92E8A860-CBC6-4302-85EA-1032028C3C13}" srcOrd="2" destOrd="0" presId="urn:microsoft.com/office/officeart/2018/2/layout/IconCircleList"/>
    <dgm:cxn modelId="{CA529474-6373-4079-A494-2B59AD9FD606}" type="presParOf" srcId="{3426F178-D22A-4FC6-80A3-F4B6C9626FC2}" destId="{6F5B3E79-C8EB-4313-B4CD-E400FFFD44B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9C7526-F1CB-403C-8E82-124C0C3FFD73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908551-4CCF-4186-807C-4A2649E2157F}">
      <dgm:prSet/>
      <dgm:spPr/>
      <dgm:t>
        <a:bodyPr/>
        <a:lstStyle/>
        <a:p>
          <a:r>
            <a:rPr lang="en-US" b="0" i="0"/>
            <a:t>Threat of New Entrants: Low</a:t>
          </a:r>
          <a:endParaRPr lang="en-US"/>
        </a:p>
      </dgm:t>
    </dgm:pt>
    <dgm:pt modelId="{C62E199F-9ECD-44FE-946B-3995F9B20FE7}" type="parTrans" cxnId="{0B3A094A-A1DD-4422-9706-33B17878630C}">
      <dgm:prSet/>
      <dgm:spPr/>
      <dgm:t>
        <a:bodyPr/>
        <a:lstStyle/>
        <a:p>
          <a:endParaRPr lang="en-US"/>
        </a:p>
      </dgm:t>
    </dgm:pt>
    <dgm:pt modelId="{FD759AD0-3CA1-4AAB-BFFA-533D81EB4D35}" type="sibTrans" cxnId="{0B3A094A-A1DD-4422-9706-33B17878630C}">
      <dgm:prSet/>
      <dgm:spPr/>
      <dgm:t>
        <a:bodyPr/>
        <a:lstStyle/>
        <a:p>
          <a:endParaRPr lang="en-US"/>
        </a:p>
      </dgm:t>
    </dgm:pt>
    <dgm:pt modelId="{5DA66DE1-8C57-4BF0-96F6-951389F15F1F}">
      <dgm:prSet/>
      <dgm:spPr/>
      <dgm:t>
        <a:bodyPr/>
        <a:lstStyle/>
        <a:p>
          <a:r>
            <a:rPr lang="en-US" b="0" i="0"/>
            <a:t>Bargaining Power of Suppliers: Low</a:t>
          </a:r>
          <a:endParaRPr lang="en-US"/>
        </a:p>
      </dgm:t>
    </dgm:pt>
    <dgm:pt modelId="{1F043090-0ED9-456A-B337-E2A36066AD7C}" type="parTrans" cxnId="{B188F81C-4BC6-4526-BD2F-59DDF8A2C024}">
      <dgm:prSet/>
      <dgm:spPr/>
      <dgm:t>
        <a:bodyPr/>
        <a:lstStyle/>
        <a:p>
          <a:endParaRPr lang="en-US"/>
        </a:p>
      </dgm:t>
    </dgm:pt>
    <dgm:pt modelId="{ED028FF7-DE33-437B-9F2F-6A4ECBCF80C7}" type="sibTrans" cxnId="{B188F81C-4BC6-4526-BD2F-59DDF8A2C024}">
      <dgm:prSet/>
      <dgm:spPr/>
      <dgm:t>
        <a:bodyPr/>
        <a:lstStyle/>
        <a:p>
          <a:endParaRPr lang="en-US"/>
        </a:p>
      </dgm:t>
    </dgm:pt>
    <dgm:pt modelId="{B97A1267-5A98-4562-A996-B367F202606E}">
      <dgm:prSet/>
      <dgm:spPr/>
      <dgm:t>
        <a:bodyPr/>
        <a:lstStyle/>
        <a:p>
          <a:r>
            <a:rPr lang="en-US" b="0" i="0"/>
            <a:t>Bargaining Power of Buyers: Low</a:t>
          </a:r>
          <a:endParaRPr lang="en-US"/>
        </a:p>
      </dgm:t>
    </dgm:pt>
    <dgm:pt modelId="{A076B525-6C8F-41D9-8F46-98222332BA81}" type="parTrans" cxnId="{A586B759-3440-4994-8EA4-B1524E93287D}">
      <dgm:prSet/>
      <dgm:spPr/>
      <dgm:t>
        <a:bodyPr/>
        <a:lstStyle/>
        <a:p>
          <a:endParaRPr lang="en-US"/>
        </a:p>
      </dgm:t>
    </dgm:pt>
    <dgm:pt modelId="{7F831D61-0206-4382-8C39-8CA8DA8490A0}" type="sibTrans" cxnId="{A586B759-3440-4994-8EA4-B1524E93287D}">
      <dgm:prSet/>
      <dgm:spPr/>
      <dgm:t>
        <a:bodyPr/>
        <a:lstStyle/>
        <a:p>
          <a:endParaRPr lang="en-US"/>
        </a:p>
      </dgm:t>
    </dgm:pt>
    <dgm:pt modelId="{4BEA42DC-C7FB-4584-9663-977BED8B6744}">
      <dgm:prSet/>
      <dgm:spPr/>
      <dgm:t>
        <a:bodyPr/>
        <a:lstStyle/>
        <a:p>
          <a:r>
            <a:rPr lang="en-US" b="0" i="0"/>
            <a:t>Threat of Substitutes: Low</a:t>
          </a:r>
          <a:endParaRPr lang="en-US"/>
        </a:p>
      </dgm:t>
    </dgm:pt>
    <dgm:pt modelId="{913B555A-EB6A-4464-A3EA-B12CD403C807}" type="parTrans" cxnId="{DE49EE82-60B7-4454-A7C6-990BAFF77944}">
      <dgm:prSet/>
      <dgm:spPr/>
      <dgm:t>
        <a:bodyPr/>
        <a:lstStyle/>
        <a:p>
          <a:endParaRPr lang="en-US"/>
        </a:p>
      </dgm:t>
    </dgm:pt>
    <dgm:pt modelId="{C2698CCE-3D98-43F5-89B7-CC0324C73A85}" type="sibTrans" cxnId="{DE49EE82-60B7-4454-A7C6-990BAFF77944}">
      <dgm:prSet/>
      <dgm:spPr/>
      <dgm:t>
        <a:bodyPr/>
        <a:lstStyle/>
        <a:p>
          <a:endParaRPr lang="en-US"/>
        </a:p>
      </dgm:t>
    </dgm:pt>
    <dgm:pt modelId="{58405971-48E2-46DC-8AA1-16BA19314EDD}">
      <dgm:prSet/>
      <dgm:spPr/>
      <dgm:t>
        <a:bodyPr/>
        <a:lstStyle/>
        <a:p>
          <a:r>
            <a:rPr lang="en-US" b="0" i="0"/>
            <a:t>Competitive Rivalry: High</a:t>
          </a:r>
          <a:endParaRPr lang="en-US"/>
        </a:p>
      </dgm:t>
    </dgm:pt>
    <dgm:pt modelId="{49C46745-C2B3-4965-8407-6EE0466A8471}" type="parTrans" cxnId="{7CFD24B3-FB56-479E-8FA3-65687D67FCA0}">
      <dgm:prSet/>
      <dgm:spPr/>
      <dgm:t>
        <a:bodyPr/>
        <a:lstStyle/>
        <a:p>
          <a:endParaRPr lang="en-US"/>
        </a:p>
      </dgm:t>
    </dgm:pt>
    <dgm:pt modelId="{5DE3940F-1B69-4467-AE7D-85CF32DCB8FE}" type="sibTrans" cxnId="{7CFD24B3-FB56-479E-8FA3-65687D67FCA0}">
      <dgm:prSet/>
      <dgm:spPr/>
      <dgm:t>
        <a:bodyPr/>
        <a:lstStyle/>
        <a:p>
          <a:endParaRPr lang="en-US"/>
        </a:p>
      </dgm:t>
    </dgm:pt>
    <dgm:pt modelId="{F2034BBF-CAD8-9D4D-AE5F-B6863AAB1019}" type="pres">
      <dgm:prSet presAssocID="{E29C7526-F1CB-403C-8E82-124C0C3FFD73}" presName="compositeShape" presStyleCnt="0">
        <dgm:presLayoutVars>
          <dgm:chMax val="7"/>
          <dgm:dir/>
          <dgm:resizeHandles val="exact"/>
        </dgm:presLayoutVars>
      </dgm:prSet>
      <dgm:spPr/>
    </dgm:pt>
    <dgm:pt modelId="{9C663AF6-FF4E-3E46-9942-35672BD241AE}" type="pres">
      <dgm:prSet presAssocID="{E29C7526-F1CB-403C-8E82-124C0C3FFD73}" presName="wedge1" presStyleLbl="node1" presStyleIdx="0" presStyleCnt="5"/>
      <dgm:spPr/>
    </dgm:pt>
    <dgm:pt modelId="{B48276AC-7A96-AF4A-8194-D960E1ECC31B}" type="pres">
      <dgm:prSet presAssocID="{E29C7526-F1CB-403C-8E82-124C0C3FFD73}" presName="dummy1a" presStyleCnt="0"/>
      <dgm:spPr/>
    </dgm:pt>
    <dgm:pt modelId="{3E8E6294-BFCA-4441-BBBE-0379CBCF5B27}" type="pres">
      <dgm:prSet presAssocID="{E29C7526-F1CB-403C-8E82-124C0C3FFD73}" presName="dummy1b" presStyleCnt="0"/>
      <dgm:spPr/>
    </dgm:pt>
    <dgm:pt modelId="{898E459A-4C15-2C4F-A372-D61BFD2E8A0A}" type="pres">
      <dgm:prSet presAssocID="{E29C7526-F1CB-403C-8E82-124C0C3FFD7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053C3B0-DBD2-F847-B287-7049032D2214}" type="pres">
      <dgm:prSet presAssocID="{E29C7526-F1CB-403C-8E82-124C0C3FFD73}" presName="wedge2" presStyleLbl="node1" presStyleIdx="1" presStyleCnt="5"/>
      <dgm:spPr/>
    </dgm:pt>
    <dgm:pt modelId="{64E287AF-6032-FE4F-92FD-E47C4A3C9DBE}" type="pres">
      <dgm:prSet presAssocID="{E29C7526-F1CB-403C-8E82-124C0C3FFD73}" presName="dummy2a" presStyleCnt="0"/>
      <dgm:spPr/>
    </dgm:pt>
    <dgm:pt modelId="{A8EDCA15-68D7-5E44-BF41-AF46DFC17506}" type="pres">
      <dgm:prSet presAssocID="{E29C7526-F1CB-403C-8E82-124C0C3FFD73}" presName="dummy2b" presStyleCnt="0"/>
      <dgm:spPr/>
    </dgm:pt>
    <dgm:pt modelId="{959F1060-DFB4-534C-BB0F-00DA6F34FDBF}" type="pres">
      <dgm:prSet presAssocID="{E29C7526-F1CB-403C-8E82-124C0C3FFD7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8A28EFF-A963-8A42-9987-A5C74A09FD8C}" type="pres">
      <dgm:prSet presAssocID="{E29C7526-F1CB-403C-8E82-124C0C3FFD73}" presName="wedge3" presStyleLbl="node1" presStyleIdx="2" presStyleCnt="5"/>
      <dgm:spPr/>
    </dgm:pt>
    <dgm:pt modelId="{C62E641F-90B8-054A-8224-DC8C46D9E89A}" type="pres">
      <dgm:prSet presAssocID="{E29C7526-F1CB-403C-8E82-124C0C3FFD73}" presName="dummy3a" presStyleCnt="0"/>
      <dgm:spPr/>
    </dgm:pt>
    <dgm:pt modelId="{5136776C-E4B3-0B48-BE6E-BB129FFE250B}" type="pres">
      <dgm:prSet presAssocID="{E29C7526-F1CB-403C-8E82-124C0C3FFD73}" presName="dummy3b" presStyleCnt="0"/>
      <dgm:spPr/>
    </dgm:pt>
    <dgm:pt modelId="{B84548C8-ABDB-D54A-8B85-1A3A3F285AC5}" type="pres">
      <dgm:prSet presAssocID="{E29C7526-F1CB-403C-8E82-124C0C3FFD7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E63E685-4EBE-CF45-9288-9072668677C2}" type="pres">
      <dgm:prSet presAssocID="{E29C7526-F1CB-403C-8E82-124C0C3FFD73}" presName="wedge4" presStyleLbl="node1" presStyleIdx="3" presStyleCnt="5"/>
      <dgm:spPr/>
    </dgm:pt>
    <dgm:pt modelId="{C3F203F9-0190-9C4F-B281-732D198D6045}" type="pres">
      <dgm:prSet presAssocID="{E29C7526-F1CB-403C-8E82-124C0C3FFD73}" presName="dummy4a" presStyleCnt="0"/>
      <dgm:spPr/>
    </dgm:pt>
    <dgm:pt modelId="{61F3603A-3CF6-B745-8460-04B4E9D55A17}" type="pres">
      <dgm:prSet presAssocID="{E29C7526-F1CB-403C-8E82-124C0C3FFD73}" presName="dummy4b" presStyleCnt="0"/>
      <dgm:spPr/>
    </dgm:pt>
    <dgm:pt modelId="{A493A307-09F9-2444-95F1-5D088E210EB3}" type="pres">
      <dgm:prSet presAssocID="{E29C7526-F1CB-403C-8E82-124C0C3FFD7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5FA7B3E-C613-FF4C-B73C-543E13D57719}" type="pres">
      <dgm:prSet presAssocID="{E29C7526-F1CB-403C-8E82-124C0C3FFD73}" presName="wedge5" presStyleLbl="node1" presStyleIdx="4" presStyleCnt="5"/>
      <dgm:spPr/>
    </dgm:pt>
    <dgm:pt modelId="{A8C4AD70-2772-514C-987B-B70C279F1AB1}" type="pres">
      <dgm:prSet presAssocID="{E29C7526-F1CB-403C-8E82-124C0C3FFD73}" presName="dummy5a" presStyleCnt="0"/>
      <dgm:spPr/>
    </dgm:pt>
    <dgm:pt modelId="{BF95B360-910D-9F4E-8C21-DC7AF9346891}" type="pres">
      <dgm:prSet presAssocID="{E29C7526-F1CB-403C-8E82-124C0C3FFD73}" presName="dummy5b" presStyleCnt="0"/>
      <dgm:spPr/>
    </dgm:pt>
    <dgm:pt modelId="{261134F0-AA61-804A-97A0-F67C58ABB49F}" type="pres">
      <dgm:prSet presAssocID="{E29C7526-F1CB-403C-8E82-124C0C3FFD7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DC0592D-D78A-F94C-BDF0-607354C460D7}" type="pres">
      <dgm:prSet presAssocID="{FD759AD0-3CA1-4AAB-BFFA-533D81EB4D35}" presName="arrowWedge1" presStyleLbl="fgSibTrans2D1" presStyleIdx="0" presStyleCnt="5"/>
      <dgm:spPr/>
    </dgm:pt>
    <dgm:pt modelId="{E61CAECC-0918-9448-84F6-D6212CAF96BD}" type="pres">
      <dgm:prSet presAssocID="{ED028FF7-DE33-437B-9F2F-6A4ECBCF80C7}" presName="arrowWedge2" presStyleLbl="fgSibTrans2D1" presStyleIdx="1" presStyleCnt="5"/>
      <dgm:spPr/>
    </dgm:pt>
    <dgm:pt modelId="{F84EBA3D-665F-9247-B5F9-24C3498C5426}" type="pres">
      <dgm:prSet presAssocID="{7F831D61-0206-4382-8C39-8CA8DA8490A0}" presName="arrowWedge3" presStyleLbl="fgSibTrans2D1" presStyleIdx="2" presStyleCnt="5"/>
      <dgm:spPr/>
    </dgm:pt>
    <dgm:pt modelId="{8B600832-EEE2-F848-AC6F-EA1823A93D23}" type="pres">
      <dgm:prSet presAssocID="{C2698CCE-3D98-43F5-89B7-CC0324C73A85}" presName="arrowWedge4" presStyleLbl="fgSibTrans2D1" presStyleIdx="3" presStyleCnt="5"/>
      <dgm:spPr/>
    </dgm:pt>
    <dgm:pt modelId="{FAB51046-94A1-7247-AA50-4433D5157F95}" type="pres">
      <dgm:prSet presAssocID="{5DE3940F-1B69-4467-AE7D-85CF32DCB8FE}" presName="arrowWedge5" presStyleLbl="fgSibTrans2D1" presStyleIdx="4" presStyleCnt="5"/>
      <dgm:spPr/>
    </dgm:pt>
  </dgm:ptLst>
  <dgm:cxnLst>
    <dgm:cxn modelId="{97AAD81C-C936-A24B-9944-A341E380A385}" type="presOf" srcId="{B97A1267-5A98-4562-A996-B367F202606E}" destId="{B84548C8-ABDB-D54A-8B85-1A3A3F285AC5}" srcOrd="1" destOrd="0" presId="urn:microsoft.com/office/officeart/2005/8/layout/cycle8"/>
    <dgm:cxn modelId="{B188F81C-4BC6-4526-BD2F-59DDF8A2C024}" srcId="{E29C7526-F1CB-403C-8E82-124C0C3FFD73}" destId="{5DA66DE1-8C57-4BF0-96F6-951389F15F1F}" srcOrd="1" destOrd="0" parTransId="{1F043090-0ED9-456A-B337-E2A36066AD7C}" sibTransId="{ED028FF7-DE33-437B-9F2F-6A4ECBCF80C7}"/>
    <dgm:cxn modelId="{50009A21-C60A-374E-90DB-965E99EE4D29}" type="presOf" srcId="{E29C7526-F1CB-403C-8E82-124C0C3FFD73}" destId="{F2034BBF-CAD8-9D4D-AE5F-B6863AAB1019}" srcOrd="0" destOrd="0" presId="urn:microsoft.com/office/officeart/2005/8/layout/cycle8"/>
    <dgm:cxn modelId="{4EC08B38-C7A4-7A4F-8895-939F8F9B599D}" type="presOf" srcId="{58405971-48E2-46DC-8AA1-16BA19314EDD}" destId="{75FA7B3E-C613-FF4C-B73C-543E13D57719}" srcOrd="0" destOrd="0" presId="urn:microsoft.com/office/officeart/2005/8/layout/cycle8"/>
    <dgm:cxn modelId="{0B3A094A-A1DD-4422-9706-33B17878630C}" srcId="{E29C7526-F1CB-403C-8E82-124C0C3FFD73}" destId="{2B908551-4CCF-4186-807C-4A2649E2157F}" srcOrd="0" destOrd="0" parTransId="{C62E199F-9ECD-44FE-946B-3995F9B20FE7}" sibTransId="{FD759AD0-3CA1-4AAB-BFFA-533D81EB4D35}"/>
    <dgm:cxn modelId="{A586B759-3440-4994-8EA4-B1524E93287D}" srcId="{E29C7526-F1CB-403C-8E82-124C0C3FFD73}" destId="{B97A1267-5A98-4562-A996-B367F202606E}" srcOrd="2" destOrd="0" parTransId="{A076B525-6C8F-41D9-8F46-98222332BA81}" sibTransId="{7F831D61-0206-4382-8C39-8CA8DA8490A0}"/>
    <dgm:cxn modelId="{3468AB61-EF5E-7A4F-9302-EA5EAD9984AE}" type="presOf" srcId="{5DA66DE1-8C57-4BF0-96F6-951389F15F1F}" destId="{B053C3B0-DBD2-F847-B287-7049032D2214}" srcOrd="0" destOrd="0" presId="urn:microsoft.com/office/officeart/2005/8/layout/cycle8"/>
    <dgm:cxn modelId="{0D9FAD61-500F-394D-B9BD-59DE971C47D3}" type="presOf" srcId="{4BEA42DC-C7FB-4584-9663-977BED8B6744}" destId="{A493A307-09F9-2444-95F1-5D088E210EB3}" srcOrd="1" destOrd="0" presId="urn:microsoft.com/office/officeart/2005/8/layout/cycle8"/>
    <dgm:cxn modelId="{62F3CF78-30ED-6F4E-B229-D0699BE4A960}" type="presOf" srcId="{B97A1267-5A98-4562-A996-B367F202606E}" destId="{98A28EFF-A963-8A42-9987-A5C74A09FD8C}" srcOrd="0" destOrd="0" presId="urn:microsoft.com/office/officeart/2005/8/layout/cycle8"/>
    <dgm:cxn modelId="{DE49EE82-60B7-4454-A7C6-990BAFF77944}" srcId="{E29C7526-F1CB-403C-8E82-124C0C3FFD73}" destId="{4BEA42DC-C7FB-4584-9663-977BED8B6744}" srcOrd="3" destOrd="0" parTransId="{913B555A-EB6A-4464-A3EA-B12CD403C807}" sibTransId="{C2698CCE-3D98-43F5-89B7-CC0324C73A85}"/>
    <dgm:cxn modelId="{6FE7EF82-8F2B-B849-9A97-62B1D7AE64AB}" type="presOf" srcId="{5DA66DE1-8C57-4BF0-96F6-951389F15F1F}" destId="{959F1060-DFB4-534C-BB0F-00DA6F34FDBF}" srcOrd="1" destOrd="0" presId="urn:microsoft.com/office/officeart/2005/8/layout/cycle8"/>
    <dgm:cxn modelId="{7CFD24B3-FB56-479E-8FA3-65687D67FCA0}" srcId="{E29C7526-F1CB-403C-8E82-124C0C3FFD73}" destId="{58405971-48E2-46DC-8AA1-16BA19314EDD}" srcOrd="4" destOrd="0" parTransId="{49C46745-C2B3-4965-8407-6EE0466A8471}" sibTransId="{5DE3940F-1B69-4467-AE7D-85CF32DCB8FE}"/>
    <dgm:cxn modelId="{F37B1FCE-1D38-3644-B3C8-979506F76496}" type="presOf" srcId="{4BEA42DC-C7FB-4584-9663-977BED8B6744}" destId="{8E63E685-4EBE-CF45-9288-9072668677C2}" srcOrd="0" destOrd="0" presId="urn:microsoft.com/office/officeart/2005/8/layout/cycle8"/>
    <dgm:cxn modelId="{C955DCD4-50F5-C14D-82FC-D17CEA4920D1}" type="presOf" srcId="{58405971-48E2-46DC-8AA1-16BA19314EDD}" destId="{261134F0-AA61-804A-97A0-F67C58ABB49F}" srcOrd="1" destOrd="0" presId="urn:microsoft.com/office/officeart/2005/8/layout/cycle8"/>
    <dgm:cxn modelId="{8FBD80E5-0E96-2949-9D8F-300DC99296FB}" type="presOf" srcId="{2B908551-4CCF-4186-807C-4A2649E2157F}" destId="{9C663AF6-FF4E-3E46-9942-35672BD241AE}" srcOrd="0" destOrd="0" presId="urn:microsoft.com/office/officeart/2005/8/layout/cycle8"/>
    <dgm:cxn modelId="{8AEF5EE8-66EE-A445-8F3E-186414F7FCBB}" type="presOf" srcId="{2B908551-4CCF-4186-807C-4A2649E2157F}" destId="{898E459A-4C15-2C4F-A372-D61BFD2E8A0A}" srcOrd="1" destOrd="0" presId="urn:microsoft.com/office/officeart/2005/8/layout/cycle8"/>
    <dgm:cxn modelId="{D30DEDAC-F932-A446-BDC5-43E4732E5DD2}" type="presParOf" srcId="{F2034BBF-CAD8-9D4D-AE5F-B6863AAB1019}" destId="{9C663AF6-FF4E-3E46-9942-35672BD241AE}" srcOrd="0" destOrd="0" presId="urn:microsoft.com/office/officeart/2005/8/layout/cycle8"/>
    <dgm:cxn modelId="{52BA1A85-12DA-2C4E-8A56-48F77BC88255}" type="presParOf" srcId="{F2034BBF-CAD8-9D4D-AE5F-B6863AAB1019}" destId="{B48276AC-7A96-AF4A-8194-D960E1ECC31B}" srcOrd="1" destOrd="0" presId="urn:microsoft.com/office/officeart/2005/8/layout/cycle8"/>
    <dgm:cxn modelId="{2E5FAF6D-EBFC-8B4E-A150-C4DFDF23B9C0}" type="presParOf" srcId="{F2034BBF-CAD8-9D4D-AE5F-B6863AAB1019}" destId="{3E8E6294-BFCA-4441-BBBE-0379CBCF5B27}" srcOrd="2" destOrd="0" presId="urn:microsoft.com/office/officeart/2005/8/layout/cycle8"/>
    <dgm:cxn modelId="{6209A80A-1DC9-0B4E-A6BF-CD05BE76D313}" type="presParOf" srcId="{F2034BBF-CAD8-9D4D-AE5F-B6863AAB1019}" destId="{898E459A-4C15-2C4F-A372-D61BFD2E8A0A}" srcOrd="3" destOrd="0" presId="urn:microsoft.com/office/officeart/2005/8/layout/cycle8"/>
    <dgm:cxn modelId="{30F523F7-14D0-E141-8253-DEF01882EDF5}" type="presParOf" srcId="{F2034BBF-CAD8-9D4D-AE5F-B6863AAB1019}" destId="{B053C3B0-DBD2-F847-B287-7049032D2214}" srcOrd="4" destOrd="0" presId="urn:microsoft.com/office/officeart/2005/8/layout/cycle8"/>
    <dgm:cxn modelId="{25202DF6-F7FD-7849-881C-92E8429B026E}" type="presParOf" srcId="{F2034BBF-CAD8-9D4D-AE5F-B6863AAB1019}" destId="{64E287AF-6032-FE4F-92FD-E47C4A3C9DBE}" srcOrd="5" destOrd="0" presId="urn:microsoft.com/office/officeart/2005/8/layout/cycle8"/>
    <dgm:cxn modelId="{B1D3F2AB-254A-7C4D-B4DA-BD34284D07AE}" type="presParOf" srcId="{F2034BBF-CAD8-9D4D-AE5F-B6863AAB1019}" destId="{A8EDCA15-68D7-5E44-BF41-AF46DFC17506}" srcOrd="6" destOrd="0" presId="urn:microsoft.com/office/officeart/2005/8/layout/cycle8"/>
    <dgm:cxn modelId="{9DD151F0-3012-0448-B5FC-6F1CF0512244}" type="presParOf" srcId="{F2034BBF-CAD8-9D4D-AE5F-B6863AAB1019}" destId="{959F1060-DFB4-534C-BB0F-00DA6F34FDBF}" srcOrd="7" destOrd="0" presId="urn:microsoft.com/office/officeart/2005/8/layout/cycle8"/>
    <dgm:cxn modelId="{E1F4AA3E-6FAE-E14F-B453-2E0063057624}" type="presParOf" srcId="{F2034BBF-CAD8-9D4D-AE5F-B6863AAB1019}" destId="{98A28EFF-A963-8A42-9987-A5C74A09FD8C}" srcOrd="8" destOrd="0" presId="urn:microsoft.com/office/officeart/2005/8/layout/cycle8"/>
    <dgm:cxn modelId="{DC2F192E-7E41-C145-9325-3E25B4A4DC70}" type="presParOf" srcId="{F2034BBF-CAD8-9D4D-AE5F-B6863AAB1019}" destId="{C62E641F-90B8-054A-8224-DC8C46D9E89A}" srcOrd="9" destOrd="0" presId="urn:microsoft.com/office/officeart/2005/8/layout/cycle8"/>
    <dgm:cxn modelId="{9C10EB06-941E-2C4C-B8A7-13621DAB7DB1}" type="presParOf" srcId="{F2034BBF-CAD8-9D4D-AE5F-B6863AAB1019}" destId="{5136776C-E4B3-0B48-BE6E-BB129FFE250B}" srcOrd="10" destOrd="0" presId="urn:microsoft.com/office/officeart/2005/8/layout/cycle8"/>
    <dgm:cxn modelId="{E8B189F3-F208-A94A-BCAC-C2A05C733387}" type="presParOf" srcId="{F2034BBF-CAD8-9D4D-AE5F-B6863AAB1019}" destId="{B84548C8-ABDB-D54A-8B85-1A3A3F285AC5}" srcOrd="11" destOrd="0" presId="urn:microsoft.com/office/officeart/2005/8/layout/cycle8"/>
    <dgm:cxn modelId="{6DE42258-AECA-3C4F-87B8-8AA01D3C5616}" type="presParOf" srcId="{F2034BBF-CAD8-9D4D-AE5F-B6863AAB1019}" destId="{8E63E685-4EBE-CF45-9288-9072668677C2}" srcOrd="12" destOrd="0" presId="urn:microsoft.com/office/officeart/2005/8/layout/cycle8"/>
    <dgm:cxn modelId="{F15C8667-D8A0-564A-AE0E-0AEF1B3E9AED}" type="presParOf" srcId="{F2034BBF-CAD8-9D4D-AE5F-B6863AAB1019}" destId="{C3F203F9-0190-9C4F-B281-732D198D6045}" srcOrd="13" destOrd="0" presId="urn:microsoft.com/office/officeart/2005/8/layout/cycle8"/>
    <dgm:cxn modelId="{379311CD-3211-FE4E-9276-3863B47F9023}" type="presParOf" srcId="{F2034BBF-CAD8-9D4D-AE5F-B6863AAB1019}" destId="{61F3603A-3CF6-B745-8460-04B4E9D55A17}" srcOrd="14" destOrd="0" presId="urn:microsoft.com/office/officeart/2005/8/layout/cycle8"/>
    <dgm:cxn modelId="{AC97931D-61DE-6D4F-9389-57D97599F9E5}" type="presParOf" srcId="{F2034BBF-CAD8-9D4D-AE5F-B6863AAB1019}" destId="{A493A307-09F9-2444-95F1-5D088E210EB3}" srcOrd="15" destOrd="0" presId="urn:microsoft.com/office/officeart/2005/8/layout/cycle8"/>
    <dgm:cxn modelId="{4705B65E-0B32-3C4A-A974-0B1E808E7929}" type="presParOf" srcId="{F2034BBF-CAD8-9D4D-AE5F-B6863AAB1019}" destId="{75FA7B3E-C613-FF4C-B73C-543E13D57719}" srcOrd="16" destOrd="0" presId="urn:microsoft.com/office/officeart/2005/8/layout/cycle8"/>
    <dgm:cxn modelId="{DA409176-8BC1-6741-941F-198BDDDECAB3}" type="presParOf" srcId="{F2034BBF-CAD8-9D4D-AE5F-B6863AAB1019}" destId="{A8C4AD70-2772-514C-987B-B70C279F1AB1}" srcOrd="17" destOrd="0" presId="urn:microsoft.com/office/officeart/2005/8/layout/cycle8"/>
    <dgm:cxn modelId="{AA47F9F6-43A1-3B4F-927E-EB13AFD596BC}" type="presParOf" srcId="{F2034BBF-CAD8-9D4D-AE5F-B6863AAB1019}" destId="{BF95B360-910D-9F4E-8C21-DC7AF9346891}" srcOrd="18" destOrd="0" presId="urn:microsoft.com/office/officeart/2005/8/layout/cycle8"/>
    <dgm:cxn modelId="{7C09DB5F-A3F3-F148-841D-30AEE55EA65C}" type="presParOf" srcId="{F2034BBF-CAD8-9D4D-AE5F-B6863AAB1019}" destId="{261134F0-AA61-804A-97A0-F67C58ABB49F}" srcOrd="19" destOrd="0" presId="urn:microsoft.com/office/officeart/2005/8/layout/cycle8"/>
    <dgm:cxn modelId="{C77D314F-35D4-354E-9CB0-76541104EB88}" type="presParOf" srcId="{F2034BBF-CAD8-9D4D-AE5F-B6863AAB1019}" destId="{ADC0592D-D78A-F94C-BDF0-607354C460D7}" srcOrd="20" destOrd="0" presId="urn:microsoft.com/office/officeart/2005/8/layout/cycle8"/>
    <dgm:cxn modelId="{5A5818E8-525D-B848-B0A3-1B32905A867A}" type="presParOf" srcId="{F2034BBF-CAD8-9D4D-AE5F-B6863AAB1019}" destId="{E61CAECC-0918-9448-84F6-D6212CAF96BD}" srcOrd="21" destOrd="0" presId="urn:microsoft.com/office/officeart/2005/8/layout/cycle8"/>
    <dgm:cxn modelId="{C875C72C-AC4F-AB4A-8C28-1FBF1379D0A6}" type="presParOf" srcId="{F2034BBF-CAD8-9D4D-AE5F-B6863AAB1019}" destId="{F84EBA3D-665F-9247-B5F9-24C3498C5426}" srcOrd="22" destOrd="0" presId="urn:microsoft.com/office/officeart/2005/8/layout/cycle8"/>
    <dgm:cxn modelId="{B17B92FD-C5A2-7A47-A144-F7D904001F58}" type="presParOf" srcId="{F2034BBF-CAD8-9D4D-AE5F-B6863AAB1019}" destId="{8B600832-EEE2-F848-AC6F-EA1823A93D23}" srcOrd="23" destOrd="0" presId="urn:microsoft.com/office/officeart/2005/8/layout/cycle8"/>
    <dgm:cxn modelId="{A90964D9-A175-4944-A92E-466C4E131429}" type="presParOf" srcId="{F2034BBF-CAD8-9D4D-AE5F-B6863AAB1019}" destId="{FAB51046-94A1-7247-AA50-4433D5157F9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C7FD-25F5-4186-8C3A-5FF143F5EB37}">
      <dsp:nvSpPr>
        <dsp:cNvPr id="0" name=""/>
        <dsp:cNvSpPr/>
      </dsp:nvSpPr>
      <dsp:spPr>
        <a:xfrm>
          <a:off x="679050" y="578169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C457F-2346-466C-B5B0-4F6523F951C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30965-F207-4F78-8CE9-84891CABC162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PE Ratio: 26.18 (slightly higher than industry average)</a:t>
          </a:r>
          <a:endParaRPr lang="en-US" sz="1700" kern="1200"/>
        </a:p>
      </dsp:txBody>
      <dsp:txXfrm>
        <a:off x="75768" y="3053169"/>
        <a:ext cx="3093750" cy="720000"/>
      </dsp:txXfrm>
    </dsp:sp>
    <dsp:sp modelId="{980668E7-4E3D-47A3-B0A8-B2BC1247FAC2}">
      <dsp:nvSpPr>
        <dsp:cNvPr id="0" name=""/>
        <dsp:cNvSpPr/>
      </dsp:nvSpPr>
      <dsp:spPr>
        <a:xfrm>
          <a:off x="4314206" y="578169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851BF-71B1-4069-876B-A4FA116B0D40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F996D-8518-4265-9569-E50CADFB9640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Forward PE Ratio: 23.85 (lower than industry average)</a:t>
          </a:r>
          <a:endParaRPr lang="en-US" sz="1700" kern="1200"/>
        </a:p>
      </dsp:txBody>
      <dsp:txXfrm>
        <a:off x="3710925" y="3053169"/>
        <a:ext cx="3093750" cy="720000"/>
      </dsp:txXfrm>
    </dsp:sp>
    <dsp:sp modelId="{47EC7B65-FBF9-4868-9BF5-506CACEB4DB5}">
      <dsp:nvSpPr>
        <dsp:cNvPr id="0" name=""/>
        <dsp:cNvSpPr/>
      </dsp:nvSpPr>
      <dsp:spPr>
        <a:xfrm>
          <a:off x="7949362" y="578169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3052A-B6A1-4A60-B968-E48CA6CA8DCE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45D95-5AA0-49C9-A3BA-67486320956F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Dividend Yield: 2.38% (higher than industry average)</a:t>
          </a:r>
          <a:endParaRPr lang="en-US" sz="1700" kern="1200"/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57C7-3CFD-4691-9E0C-A5CE3A44C438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310BC-0034-4D60-A39B-33A7C46B2E5D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5415F-7C52-4C7C-A88F-DFC2D9CDAE7E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Regulatory Risks: Changes in operating environment and financial performance</a:t>
          </a:r>
          <a:endParaRPr lang="en-US" sz="1400" kern="1200"/>
        </a:p>
      </dsp:txBody>
      <dsp:txXfrm>
        <a:off x="1172126" y="908559"/>
        <a:ext cx="2114937" cy="897246"/>
      </dsp:txXfrm>
    </dsp:sp>
    <dsp:sp modelId="{96A37C5A-E3B7-4071-8E23-53C31B72B436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93AF4-5CC8-4757-B4ED-029EA8DD2DBE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94182-76D7-433F-A060-F954A3107054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Competition: Competition from other utility companies and alternative water sources</a:t>
          </a:r>
          <a:endParaRPr lang="en-US" sz="1400" kern="1200"/>
        </a:p>
      </dsp:txBody>
      <dsp:txXfrm>
        <a:off x="4745088" y="908559"/>
        <a:ext cx="2114937" cy="897246"/>
      </dsp:txXfrm>
    </dsp:sp>
    <dsp:sp modelId="{99E416D1-996B-47F8-8E5A-6801432FE613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70D6F-865B-4A2C-83D5-A5D5272922D2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11840-8D3B-4B3D-9CDF-0B4F2FBF8F39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Environmental Risks: Water scarcity and contamination</a:t>
          </a:r>
          <a:endParaRPr lang="en-US" sz="1400" kern="1200"/>
        </a:p>
      </dsp:txBody>
      <dsp:txXfrm>
        <a:off x="8318049" y="908559"/>
        <a:ext cx="2114937" cy="897246"/>
      </dsp:txXfrm>
    </dsp:sp>
    <dsp:sp modelId="{EBE29253-3B28-4EC3-B3E2-25ACC1D391F4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A7F46-2D1B-4BD9-BF72-79B621CA79A0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C9203-9C8E-41EC-874E-8C5023AD3588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Water Conservation: Initiatives to reduce water waste</a:t>
          </a:r>
          <a:endParaRPr lang="en-US" sz="1400" kern="1200"/>
        </a:p>
      </dsp:txBody>
      <dsp:txXfrm>
        <a:off x="1172126" y="2545532"/>
        <a:ext cx="2114937" cy="897246"/>
      </dsp:txXfrm>
    </dsp:sp>
    <dsp:sp modelId="{40ECF5F6-E239-4575-A611-2D52771295A7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8148E-1599-4008-A7A7-E38568A817E2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5F138-0AC4-4ADB-B699-412EEAF7EC24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Sustainability: Initiatives to reduce environmental impact</a:t>
          </a:r>
          <a:endParaRPr lang="en-US" sz="1400" kern="1200"/>
        </a:p>
      </dsp:txBody>
      <dsp:txXfrm>
        <a:off x="4745088" y="2545532"/>
        <a:ext cx="2114937" cy="897246"/>
      </dsp:txXfrm>
    </dsp:sp>
    <dsp:sp modelId="{6368BCD9-8E12-4A72-A815-E1C602328805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9C638-4706-49B1-BC8F-FF55BE033867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B3E79-C8EB-4313-B4CD-E400FFFD44B3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Community Engagement: Initiatives to engage with customers and communities</a:t>
          </a:r>
          <a:endParaRPr lang="en-US" sz="1400" kern="1200"/>
        </a:p>
      </dsp:txBody>
      <dsp:txXfrm>
        <a:off x="8318049" y="2545532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63AF6-FF4E-3E46-9942-35672BD241AE}">
      <dsp:nvSpPr>
        <dsp:cNvPr id="0" name=""/>
        <dsp:cNvSpPr/>
      </dsp:nvSpPr>
      <dsp:spPr>
        <a:xfrm>
          <a:off x="931365" y="341306"/>
          <a:ext cx="4631618" cy="4631618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Threat of New Entrants: Low</a:t>
          </a:r>
          <a:endParaRPr lang="en-US" sz="1400" kern="1200"/>
        </a:p>
      </dsp:txBody>
      <dsp:txXfrm>
        <a:off x="3347526" y="1119859"/>
        <a:ext cx="1488734" cy="992489"/>
      </dsp:txXfrm>
    </dsp:sp>
    <dsp:sp modelId="{B053C3B0-DBD2-F847-B287-7049032D2214}">
      <dsp:nvSpPr>
        <dsp:cNvPr id="0" name=""/>
        <dsp:cNvSpPr/>
      </dsp:nvSpPr>
      <dsp:spPr>
        <a:xfrm>
          <a:off x="971065" y="464816"/>
          <a:ext cx="4631618" cy="4631618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Bargaining Power of Suppliers: Low</a:t>
          </a:r>
          <a:endParaRPr lang="en-US" sz="1400" kern="1200"/>
        </a:p>
      </dsp:txBody>
      <dsp:txXfrm>
        <a:off x="3954048" y="2581024"/>
        <a:ext cx="1378458" cy="1102766"/>
      </dsp:txXfrm>
    </dsp:sp>
    <dsp:sp modelId="{98A28EFF-A963-8A42-9987-A5C74A09FD8C}">
      <dsp:nvSpPr>
        <dsp:cNvPr id="0" name=""/>
        <dsp:cNvSpPr/>
      </dsp:nvSpPr>
      <dsp:spPr>
        <a:xfrm>
          <a:off x="866302" y="540906"/>
          <a:ext cx="4631618" cy="4631618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Bargaining Power of Buyers: Low</a:t>
          </a:r>
          <a:endParaRPr lang="en-US" sz="1400" kern="1200"/>
        </a:p>
      </dsp:txBody>
      <dsp:txXfrm>
        <a:off x="2520452" y="3794067"/>
        <a:ext cx="1323319" cy="1213043"/>
      </dsp:txXfrm>
    </dsp:sp>
    <dsp:sp modelId="{8E63E685-4EBE-CF45-9288-9072668677C2}">
      <dsp:nvSpPr>
        <dsp:cNvPr id="0" name=""/>
        <dsp:cNvSpPr/>
      </dsp:nvSpPr>
      <dsp:spPr>
        <a:xfrm>
          <a:off x="761539" y="464816"/>
          <a:ext cx="4631618" cy="4631618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Threat of Substitutes: Low</a:t>
          </a:r>
          <a:endParaRPr lang="en-US" sz="1400" kern="1200"/>
        </a:p>
      </dsp:txBody>
      <dsp:txXfrm>
        <a:off x="1031717" y="2581024"/>
        <a:ext cx="1378458" cy="1102766"/>
      </dsp:txXfrm>
    </dsp:sp>
    <dsp:sp modelId="{75FA7B3E-C613-FF4C-B73C-543E13D57719}">
      <dsp:nvSpPr>
        <dsp:cNvPr id="0" name=""/>
        <dsp:cNvSpPr/>
      </dsp:nvSpPr>
      <dsp:spPr>
        <a:xfrm>
          <a:off x="801239" y="341306"/>
          <a:ext cx="4631618" cy="4631618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Competitive Rivalry: High</a:t>
          </a:r>
          <a:endParaRPr lang="en-US" sz="1400" kern="1200"/>
        </a:p>
      </dsp:txBody>
      <dsp:txXfrm>
        <a:off x="1527962" y="1119859"/>
        <a:ext cx="1488734" cy="992489"/>
      </dsp:txXfrm>
    </dsp:sp>
    <dsp:sp modelId="{ADC0592D-D78A-F94C-BDF0-607354C460D7}">
      <dsp:nvSpPr>
        <dsp:cNvPr id="0" name=""/>
        <dsp:cNvSpPr/>
      </dsp:nvSpPr>
      <dsp:spPr>
        <a:xfrm>
          <a:off x="644428" y="54586"/>
          <a:ext cx="5205057" cy="520505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CAECC-0918-9448-84F6-D6212CAF96BD}">
      <dsp:nvSpPr>
        <dsp:cNvPr id="0" name=""/>
        <dsp:cNvSpPr/>
      </dsp:nvSpPr>
      <dsp:spPr>
        <a:xfrm>
          <a:off x="684666" y="178056"/>
          <a:ext cx="5205057" cy="520505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EBA3D-665F-9247-B5F9-24C3498C5426}">
      <dsp:nvSpPr>
        <dsp:cNvPr id="0" name=""/>
        <dsp:cNvSpPr/>
      </dsp:nvSpPr>
      <dsp:spPr>
        <a:xfrm>
          <a:off x="579583" y="254379"/>
          <a:ext cx="5205057" cy="520505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00832-EEE2-F848-AC6F-EA1823A93D23}">
      <dsp:nvSpPr>
        <dsp:cNvPr id="0" name=""/>
        <dsp:cNvSpPr/>
      </dsp:nvSpPr>
      <dsp:spPr>
        <a:xfrm>
          <a:off x="474500" y="178056"/>
          <a:ext cx="5205057" cy="520505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51046-94A1-7247-AA50-4433D5157F95}">
      <dsp:nvSpPr>
        <dsp:cNvPr id="0" name=""/>
        <dsp:cNvSpPr/>
      </dsp:nvSpPr>
      <dsp:spPr>
        <a:xfrm>
          <a:off x="514738" y="54586"/>
          <a:ext cx="5205057" cy="520505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CE5D-C246-C88A-A55B-459BBAC9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B21C6-CFCE-9654-5752-110473C89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F7DC0-D826-A7DD-DF65-A062CEEF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365A1-B13E-DB08-9052-B753F042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887F8-C6F2-16E7-E2D6-2A6A3286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4971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D4EE-78DC-CADC-C10A-9F262625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2D812-90F0-7F50-A0BE-F81BE6EFE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342CD-111F-3069-6A9A-236FC16F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15AF-4B28-5523-94F6-E98714A3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6E01-405D-557B-2626-E99A8BE5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880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8FC8F-D102-0EBC-F3E8-6B0E10CB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7BB90-1074-F1EF-CF7E-85DC7F61F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67998-D702-3246-BB25-1C26301B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7012-1E4A-9F40-234A-EE3A2D2B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F2433-40F0-4CD8-9E6D-64F2D8A9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9540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6C22-0D26-EBC2-88C7-4F461DA1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D857E-8291-75C0-BA09-4A9E7D5B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02FE7-759A-B532-6D40-1B375A82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0EB71-CC60-174A-896F-EE3E0F2A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F319-0259-A8CF-9F20-111C989A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5820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EFB1-8FE5-259B-6A84-DE445353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ED7C0-86F3-0971-39CA-4679605D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3385-6DF5-5737-E110-D77DBB0E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00032-7BB3-EFAF-F77A-BA41A842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D4A5E-78B0-A795-E6B8-F24B9C20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392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8937-59E3-9CD9-DCEE-6D362852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BEED-1BE0-F341-9C0C-5B4811C9F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A0B12-2C16-0BEB-489F-1D2D6A946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9973D-21BC-3758-C9EF-303A1E02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7B0C7-FC7C-0632-7395-A1929A04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D9932-6E8D-BF5A-C763-AE6083C2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5041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3461-0312-5AF7-45A7-80F40E8A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B8003-E0B1-280B-041D-6859D744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46087-34E0-D367-62F4-6A5CEC45B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C5A21-6D37-DE47-2917-EEE6F189D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F317E-558C-EDFA-8A56-6C19209D8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EF1A3-7102-86A2-9DB9-E4DFBBAA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D1755-8EF6-F297-190B-2031E335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A81D4-BA6C-4316-25ED-B28EF61A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2414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18302-21B9-9C35-38B7-092DDA0B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8D510-1605-9EF0-51BB-6CC47330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04387-49C8-017A-6BB4-B2BD8DDF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E3346-7111-7D8B-85EA-A87AE4FA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88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4C892-91DF-4A0F-68C2-7F2CB1EA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2505C-2AFF-0B8A-AEED-66A7F2E6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B13A-5595-81F2-9E28-5B0AEEDD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2918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185F-F64A-B277-816B-304D2BA1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A749-1595-FD3B-F9A3-D5826C672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4A38B-8E57-2A8A-0502-34E7797CF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EA17-6AEA-F066-21FE-2B11A2E3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BE4A7-FBAA-0181-A5AC-109EB54F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69290-8723-715B-D60A-0B43756C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306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AF7B-7E37-FF01-9DD2-5A001D67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86F3C0-E8A3-80E2-883D-376B139E9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58970-F897-602B-6F56-937F0EB29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F641-B819-1B2D-C922-1B6B05E1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4D5C7-1DF8-2ED9-5358-FF177F86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FD66E-7415-0114-5E69-432B32F7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4279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26365-FED9-E7B6-040D-428CF0E1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A808C-B98F-A4B1-DEF9-B85833CE5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6AEDB-ED84-DF1F-F7CB-7ECD2C445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1B293E-E33A-EF4D-B884-2F84597D1DDC}" type="datetimeFigureOut">
              <a:rPr lang="en-CN" smtClean="0"/>
              <a:t>6/23/24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6CE1D-0076-88A2-BDC8-61CDFAD64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E9C0-58CA-43DD-3CE8-5282DAD57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A6FCC-F4B8-914D-92BB-D7BE9499CEB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8444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3EC8A84C-4E10-DB77-F7AB-52DF8E388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63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08CC88-DF9D-ED4C-30D1-2D8DFF955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highlight>
                  <a:srgbClr val="FCFCF9"/>
                </a:highlight>
                <a:latin typeface="__fkGroteskNeue_598ab8"/>
              </a:rPr>
              <a:t>Financial Analysis Report for American Water Works (AWK)</a:t>
            </a:r>
            <a:endParaRPr lang="en-CN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B30F4-3C95-AF9D-B256-1EE6CA358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highlight>
                  <a:srgbClr val="FCFCF9"/>
                </a:highlight>
                <a:latin typeface="__fkGroteskNeue_598ab8"/>
              </a:rPr>
              <a:t>Strong Financial Performance and Long-Term Growth Potential</a:t>
            </a:r>
            <a:endParaRPr lang="en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29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8CC81-10DA-CBB0-0E0A-ACC0FC81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4000" dirty="0">
                <a:solidFill>
                  <a:srgbClr val="FFFFFF"/>
                </a:solidFill>
              </a:rPr>
              <a:t>Appendix A: Income Statement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7" name="Picture 6" descr="A screenshot of a data report&#10;&#10;Description automatically generated">
            <a:extLst>
              <a:ext uri="{FF2B5EF4-FFF2-40B4-BE49-F238E27FC236}">
                <a16:creationId xmlns:a16="http://schemas.microsoft.com/office/drawing/2014/main" id="{C071682F-9DD5-95D2-610B-CF4EFB529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2596021"/>
            <a:ext cx="5131088" cy="3168447"/>
          </a:xfrm>
          <a:prstGeom prst="rect">
            <a:avLst/>
          </a:prstGeom>
        </p:spPr>
      </p:pic>
      <p:pic>
        <p:nvPicPr>
          <p:cNvPr id="5" name="Content Placeholder 4" descr="A screenshot of a data report&#10;&#10;Description automatically generated">
            <a:extLst>
              <a:ext uri="{FF2B5EF4-FFF2-40B4-BE49-F238E27FC236}">
                <a16:creationId xmlns:a16="http://schemas.microsoft.com/office/drawing/2014/main" id="{F258438B-8BC7-11CF-B5B0-807C88921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5165" y="2217815"/>
            <a:ext cx="3118307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2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EA6A-A238-6BE9-4DFF-F17D2B7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Appendix B: Balance Sheet</a:t>
            </a:r>
          </a:p>
        </p:txBody>
      </p:sp>
      <p:pic>
        <p:nvPicPr>
          <p:cNvPr id="7" name="Picture 6" descr="A screenshot of a data sheet&#10;&#10;Description automatically generated">
            <a:extLst>
              <a:ext uri="{FF2B5EF4-FFF2-40B4-BE49-F238E27FC236}">
                <a16:creationId xmlns:a16="http://schemas.microsoft.com/office/drawing/2014/main" id="{5ECD4B58-1C28-FB87-8236-7922AE041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53" y="2007810"/>
            <a:ext cx="4205402" cy="4621322"/>
          </a:xfrm>
          <a:prstGeom prst="rect">
            <a:avLst/>
          </a:prstGeom>
        </p:spPr>
      </p:pic>
      <p:pic>
        <p:nvPicPr>
          <p:cNvPr id="5" name="Content Placeholder 4" descr="A screenshot of a data report&#10;&#10;Description automatically generated">
            <a:extLst>
              <a:ext uri="{FF2B5EF4-FFF2-40B4-BE49-F238E27FC236}">
                <a16:creationId xmlns:a16="http://schemas.microsoft.com/office/drawing/2014/main" id="{91A9510D-D36E-329E-8B72-9AF1F5F37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6326" y="1928621"/>
            <a:ext cx="3779414" cy="46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1700-33A3-291F-16CA-8AD79C64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Appendix C: Statement of Cash Flows</a:t>
            </a:r>
          </a:p>
        </p:txBody>
      </p:sp>
      <p:pic>
        <p:nvPicPr>
          <p:cNvPr id="7" name="Picture 6" descr="A screenshot of a spreadsheet&#10;&#10;Description automatically generated">
            <a:extLst>
              <a:ext uri="{FF2B5EF4-FFF2-40B4-BE49-F238E27FC236}">
                <a16:creationId xmlns:a16="http://schemas.microsoft.com/office/drawing/2014/main" id="{146A823C-4F6B-997D-D9A8-1BBC3B77A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06" y="2181426"/>
            <a:ext cx="4568729" cy="3997637"/>
          </a:xfrm>
          <a:prstGeom prst="rect">
            <a:avLst/>
          </a:prstGeom>
        </p:spPr>
      </p:pic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E9021D1-9A34-1893-B13C-09C57D32A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2339" y="1928621"/>
            <a:ext cx="3956123" cy="47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E4B2CBBC-7854-3149-3F11-B85B2BC4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9" r="15247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D400E-EFAC-A138-E18F-F4BE9C2D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Company Overview &amp; Key Statistics</a:t>
            </a:r>
            <a:endParaRPr lang="en-CN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CF69-74B4-DD19-2AE0-A1779A4B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highlight>
                  <a:srgbClr val="FCFCF9"/>
                </a:highlight>
                <a:latin typeface="__fkGroteskNeue_598ab8"/>
              </a:rPr>
              <a:t>Company Name: American Water Works Company, Inc. (AWK)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highlight>
                  <a:srgbClr val="FCFCF9"/>
                </a:highlight>
                <a:latin typeface="__fkGroteskNeue_598ab8"/>
              </a:rPr>
              <a:t>Market Capitalization: $25.37 billion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highlight>
                  <a:srgbClr val="FCFCF9"/>
                </a:highlight>
                <a:latin typeface="__fkGroteskNeue_598ab8"/>
              </a:rPr>
              <a:t>Revenue (TTM): $4.31 billion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highlight>
                  <a:srgbClr val="FCFCF9"/>
                </a:highlight>
                <a:latin typeface="__fkGroteskNeue_598ab8"/>
              </a:rPr>
              <a:t>Net Income (TTM): $959.00 million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highlight>
                  <a:srgbClr val="FCFCF9"/>
                </a:highlight>
                <a:latin typeface="__fkGroteskNeue_598ab8"/>
              </a:rPr>
              <a:t>Shares Outstanding: 194.82 million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highlight>
                  <a:srgbClr val="FCFCF9"/>
                </a:highlight>
                <a:latin typeface="__fkGroteskNeue_598ab8"/>
              </a:rPr>
              <a:t>EPS (TTM): $4.92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highlight>
                  <a:srgbClr val="FCFCF9"/>
                </a:highlight>
                <a:latin typeface="__fkGroteskNeue_598ab8"/>
              </a:rPr>
              <a:t>PE Ratio: 26.18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highlight>
                  <a:srgbClr val="FCFCF9"/>
                </a:highlight>
                <a:latin typeface="__fkGroteskNeue_598ab8"/>
              </a:rPr>
              <a:t>Forward PE: 23.85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highlight>
                  <a:srgbClr val="FCFCF9"/>
                </a:highlight>
                <a:latin typeface="__fkGroteskNeue_598ab8"/>
              </a:rPr>
              <a:t>Dividend Yield: 2.38%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FCFCF9"/>
                </a:highlight>
                <a:latin typeface="__fkGroteskNeue_598ab8"/>
              </a:rPr>
              <a:t>Current Price: 130.54$</a:t>
            </a:r>
            <a:endParaRPr lang="en-US" sz="1700" b="0" i="0" dirty="0">
              <a:effectLst/>
              <a:highlight>
                <a:srgbClr val="FCFCF9"/>
              </a:highlight>
              <a:latin typeface="__fkGroteskNeue_598ab8"/>
            </a:endParaRPr>
          </a:p>
          <a:p>
            <a:endParaRPr lang="en-CN" sz="1700"/>
          </a:p>
        </p:txBody>
      </p:sp>
    </p:spTree>
    <p:extLst>
      <p:ext uri="{BB962C8B-B14F-4D97-AF65-F5344CB8AC3E}">
        <p14:creationId xmlns:p14="http://schemas.microsoft.com/office/powerpoint/2010/main" val="334016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6604B-AEFB-7BF4-5235-7A48ED55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CN" sz="4000"/>
              <a:t>Industry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5CEA-F18B-3DF2-FE1A-07072E76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CFCF9"/>
                </a:highlight>
                <a:latin typeface="__fkGroteskNeue_598ab8"/>
              </a:rPr>
              <a:t>Utility Industry: Characterized by high regulation, providing a stable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CFCF9"/>
                </a:highlight>
                <a:latin typeface="__fkGroteskNeue_598ab8"/>
              </a:rPr>
              <a:t>Regulated Markets: AWK operates predominantly in regulated markets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CFCF9"/>
                </a:highlight>
                <a:latin typeface="__fkGroteskNeue_598ab8"/>
              </a:rPr>
              <a:t>Nonregulated Business: Focus on water services for military bases</a:t>
            </a:r>
          </a:p>
          <a:p>
            <a:endParaRPr lang="en-CN" sz="2000"/>
          </a:p>
        </p:txBody>
      </p:sp>
      <p:pic>
        <p:nvPicPr>
          <p:cNvPr id="5" name="Picture 4" descr="Oil refinery against blue sky">
            <a:extLst>
              <a:ext uri="{FF2B5EF4-FFF2-40B4-BE49-F238E27FC236}">
                <a16:creationId xmlns:a16="http://schemas.microsoft.com/office/drawing/2014/main" id="{42E9BF41-2575-6C02-220B-111620B3C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11" r="2083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EC137-537F-84AB-B6A6-B46FCFFE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CN" sz="4000"/>
              <a:t>Investment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1CD79-4DFD-0C34-BADD-46A0E3426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highlight>
                  <a:srgbClr val="FCFCF9"/>
                </a:highlight>
                <a:latin typeface="__fkGroteskNeue_598ab8"/>
              </a:rPr>
              <a:t>Strong Financial Performance: AWK's financial performance supports its 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highlight>
                  <a:srgbClr val="FCFCF9"/>
                </a:highlight>
                <a:latin typeface="__fkGroteskNeue_598ab8"/>
              </a:rPr>
              <a:t>Stable Regulatory Environment: Regulation provides stability for long-term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highlight>
                  <a:srgbClr val="FCFCF9"/>
                </a:highlight>
                <a:latin typeface="__fkGroteskNeue_598ab8"/>
              </a:rPr>
              <a:t>Nonregulated Business: AWK's nonregulated business adds diversification</a:t>
            </a:r>
          </a:p>
          <a:p>
            <a:endParaRPr lang="en-CN" sz="2000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C1EB0F7A-94E7-DB7C-23B2-582C29E67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03" r="21080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227D73-6029-4C93-2494-2E5C2DD22439}"/>
              </a:ext>
            </a:extLst>
          </p:cNvPr>
          <p:cNvSpPr txBox="1"/>
          <p:nvPr/>
        </p:nvSpPr>
        <p:spPr>
          <a:xfrm>
            <a:off x="901874" y="1513052"/>
            <a:ext cx="450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b="1" dirty="0"/>
              <a:t>BUY Target: </a:t>
            </a:r>
          </a:p>
          <a:p>
            <a:r>
              <a:rPr lang="en-KR" b="1" dirty="0"/>
              <a:t>Target Price of 145.75$, 13.2% increase</a:t>
            </a:r>
          </a:p>
        </p:txBody>
      </p:sp>
    </p:spTree>
    <p:extLst>
      <p:ext uri="{BB962C8B-B14F-4D97-AF65-F5344CB8AC3E}">
        <p14:creationId xmlns:p14="http://schemas.microsoft.com/office/powerpoint/2010/main" val="1416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E7694-A9D7-17D4-DF64-A787CE44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 b="0" i="0">
                <a:effectLst/>
                <a:highlight>
                  <a:srgbClr val="FCFCF9"/>
                </a:highlight>
                <a:latin typeface="__fkGroteskNeue_598ab8"/>
              </a:rPr>
              <a:t>Financial Performance, Cash Flow and Liquidity</a:t>
            </a:r>
            <a:endParaRPr lang="en-CN" sz="4000"/>
          </a:p>
        </p:txBody>
      </p:sp>
      <p:pic>
        <p:nvPicPr>
          <p:cNvPr id="5" name="Picture 4" descr="Office building overlayed with stock market graphs">
            <a:extLst>
              <a:ext uri="{FF2B5EF4-FFF2-40B4-BE49-F238E27FC236}">
                <a16:creationId xmlns:a16="http://schemas.microsoft.com/office/drawing/2014/main" id="{3C13928D-FD4F-5E1D-619F-E2CF4A956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71" r="9037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17C9-1DF8-F5D9-CCB3-E8C79C5DE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CFCF9"/>
                </a:highlight>
                <a:latin typeface="__fkGroteskNeue_598ab8"/>
              </a:rPr>
              <a:t>Revenue Growth: Consistent increase in revenue over the past few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CFCF9"/>
                </a:highlight>
                <a:latin typeface="__fkGroteskNeue_598ab8"/>
              </a:rPr>
              <a:t>Net Income Growth: Higher revenue and improved operating efficiency drive net income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CFCF9"/>
                </a:highlight>
                <a:latin typeface="__fkGroteskNeue_598ab8"/>
              </a:rPr>
              <a:t>Cash Flow Margin: 14.1%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CFCF9"/>
                </a:highlight>
                <a:latin typeface="__fkGroteskNeue_598ab8"/>
              </a:rPr>
              <a:t>Current Ratio: 0.85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CFCF9"/>
                </a:highlight>
                <a:latin typeface="__fkGroteskNeue_598ab8"/>
              </a:rPr>
              <a:t>Quick Ratio: 0.67</a:t>
            </a:r>
          </a:p>
          <a:p>
            <a:endParaRPr lang="en-CN" sz="2000"/>
          </a:p>
        </p:txBody>
      </p:sp>
    </p:spTree>
    <p:extLst>
      <p:ext uri="{BB962C8B-B14F-4D97-AF65-F5344CB8AC3E}">
        <p14:creationId xmlns:p14="http://schemas.microsoft.com/office/powerpoint/2010/main" val="257235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94171-D612-050D-2F4D-55F26F96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CN">
                <a:solidFill>
                  <a:srgbClr val="FFFFFF"/>
                </a:solidFill>
              </a:rPr>
              <a:t>Valuation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279A49-E8D9-A62D-135A-7F8D69CD7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9417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88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ED75-465E-C339-94F2-0185DB3A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Investment Risks</a:t>
            </a:r>
            <a:r>
              <a:rPr lang="ko-KR" altLang="en-US" dirty="0"/>
              <a:t> </a:t>
            </a:r>
            <a:r>
              <a:rPr lang="en-US" altLang="ko-KR" dirty="0"/>
              <a:t>&amp;</a:t>
            </a:r>
            <a:r>
              <a:rPr lang="ko-KR" altLang="en-US" dirty="0"/>
              <a:t> </a:t>
            </a:r>
            <a:r>
              <a:rPr lang="en-US" altLang="ko-KR" dirty="0"/>
              <a:t>ESG</a:t>
            </a:r>
            <a:r>
              <a:rPr lang="ko-KR" altLang="en-US" dirty="0"/>
              <a:t> </a:t>
            </a:r>
            <a:r>
              <a:rPr lang="en-US" altLang="ko-KR" dirty="0"/>
              <a:t>Consideration</a:t>
            </a:r>
            <a:endParaRPr lang="en-CN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5453C03-67C9-FD26-79CB-161EA7813E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70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FF28B-FAA5-A822-7D4F-5B151C48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altLang="ko-KR" sz="4000"/>
              <a:t>Porter’s</a:t>
            </a:r>
            <a:r>
              <a:rPr lang="ko-KR" altLang="en-US" sz="4000"/>
              <a:t> </a:t>
            </a:r>
            <a:r>
              <a:rPr lang="en-US" altLang="ko-KR" sz="4000"/>
              <a:t>Five</a:t>
            </a:r>
            <a:r>
              <a:rPr lang="ko-KR" altLang="en-US" sz="4000"/>
              <a:t> </a:t>
            </a:r>
            <a:r>
              <a:rPr lang="en-US" altLang="ko-KR" sz="4000"/>
              <a:t>Forces</a:t>
            </a:r>
            <a:endParaRPr lang="en-CN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C588EA-7BD8-B279-94C2-5343804A1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37374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59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EEF06-39AD-7302-F365-5C45A9F9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altLang="ko-KR" sz="4000"/>
              <a:t>Conclusion</a:t>
            </a:r>
            <a:endParaRPr lang="en-CN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1252-BD69-E60E-D228-37B052243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highlight>
                  <a:srgbClr val="FCFCF9"/>
                </a:highlight>
                <a:latin typeface="__fkGroteskNeue_598ab8"/>
              </a:rPr>
              <a:t>AWK is a well-established utility company with a strong track record of financial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highlight>
                  <a:srgbClr val="FCFCF9"/>
                </a:highlight>
                <a:latin typeface="__fkGroteskNeue_598ab8"/>
              </a:rPr>
              <a:t>The company's focus on regulated markets and nonregulated business in water services for military bases provides a stable and predictable environment for long-term growth.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highlight>
                  <a:srgbClr val="FCFCF9"/>
                </a:highlight>
                <a:latin typeface="__fkGroteskNeue_598ab8"/>
              </a:rPr>
              <a:t>AWK's ability to generate cash flows and its commitment to investing in infrastructure replacement and upgrades support its valuation.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highlight>
                  <a:srgbClr val="FCFCF9"/>
                </a:highlight>
                <a:latin typeface="__fkGroteskNeue_598ab8"/>
              </a:rPr>
              <a:t>The stock's dividend yield and price target suggest that it has potential for long-term appreciation.</a:t>
            </a:r>
          </a:p>
          <a:p>
            <a:endParaRPr lang="en-CN" sz="1700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B491C23F-E317-1542-A3F9-B1C437B4A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1" r="1343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422</Words>
  <Application>Microsoft Macintosh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__fkGroteskNeue_598ab8</vt:lpstr>
      <vt:lpstr>Aptos</vt:lpstr>
      <vt:lpstr>Aptos Display</vt:lpstr>
      <vt:lpstr>Arial</vt:lpstr>
      <vt:lpstr>Calibri</vt:lpstr>
      <vt:lpstr>Office Theme</vt:lpstr>
      <vt:lpstr>Financial Analysis Report for American Water Works (AWK)</vt:lpstr>
      <vt:lpstr>Company Overview &amp; Key Statistics</vt:lpstr>
      <vt:lpstr>Industry Overview</vt:lpstr>
      <vt:lpstr>Investment Thesis</vt:lpstr>
      <vt:lpstr>Financial Performance, Cash Flow and Liquidity</vt:lpstr>
      <vt:lpstr>Valuation</vt:lpstr>
      <vt:lpstr>Investment Risks &amp; ESG Consideration</vt:lpstr>
      <vt:lpstr>Porter’s Five Forces</vt:lpstr>
      <vt:lpstr>Conclusion</vt:lpstr>
      <vt:lpstr>Appendix A: Income Statement</vt:lpstr>
      <vt:lpstr>Appendix B: Balance Sheet</vt:lpstr>
      <vt:lpstr>Appendix C: Statement of Cash Flows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Analysis Report for American Water Works (AWK)</dc:title>
  <dc:creator>Joseph Song [STUDENT]</dc:creator>
  <cp:lastModifiedBy>Son Yong Song</cp:lastModifiedBy>
  <cp:revision>5</cp:revision>
  <dcterms:created xsi:type="dcterms:W3CDTF">2024-06-22T14:52:04Z</dcterms:created>
  <dcterms:modified xsi:type="dcterms:W3CDTF">2024-06-25T10:54:01Z</dcterms:modified>
</cp:coreProperties>
</file>